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339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90" r:id="rId12"/>
    <p:sldId id="389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2" r:id="rId23"/>
    <p:sldId id="400" r:id="rId24"/>
    <p:sldId id="403" r:id="rId25"/>
    <p:sldId id="404" r:id="rId26"/>
    <p:sldId id="405" r:id="rId27"/>
    <p:sldId id="406" r:id="rId28"/>
    <p:sldId id="407" r:id="rId29"/>
    <p:sldId id="408" r:id="rId30"/>
    <p:sldId id="409" r:id="rId31"/>
    <p:sldId id="410" r:id="rId32"/>
    <p:sldId id="411" r:id="rId33"/>
    <p:sldId id="412" r:id="rId34"/>
    <p:sldId id="413" r:id="rId35"/>
    <p:sldId id="414" r:id="rId36"/>
    <p:sldId id="415" r:id="rId37"/>
    <p:sldId id="416" r:id="rId38"/>
    <p:sldId id="417" r:id="rId39"/>
    <p:sldId id="418" r:id="rId40"/>
    <p:sldId id="419" r:id="rId41"/>
    <p:sldId id="420" r:id="rId42"/>
    <p:sldId id="421" r:id="rId43"/>
    <p:sldId id="422" r:id="rId44"/>
    <p:sldId id="423" r:id="rId45"/>
    <p:sldId id="424" r:id="rId46"/>
    <p:sldId id="425" r:id="rId47"/>
    <p:sldId id="426" r:id="rId48"/>
    <p:sldId id="427" r:id="rId49"/>
    <p:sldId id="428" r:id="rId50"/>
    <p:sldId id="429" r:id="rId51"/>
    <p:sldId id="430" r:id="rId52"/>
    <p:sldId id="43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04/12/2016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Física Nuclear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Estrutura Nuclear</a:t>
            </a: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260028" y="1499338"/>
            <a:ext cx="80645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Núcleons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prótons e nêutrons (constituintes do núcleo)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Spin = ½ (obedecem o princípio de exclusão de Pauli)</a:t>
            </a:r>
          </a:p>
        </p:txBody>
      </p:sp>
      <p:cxnSp>
        <p:nvCxnSpPr>
          <p:cNvPr id="5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3705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211638" y="2507400"/>
            <a:ext cx="439281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Número atômico (Z)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número prótons no núcleo.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Número de massa (A)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Número de prótons (Z) mais o de nêutrons (N) </a:t>
            </a:r>
            <a:b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A = Z + N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i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Isótopos – 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Mesmo elemento          (Z igual) porém com A diferente </a:t>
            </a:r>
            <a:b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Ex: 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e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C; Z = 6.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Isóbaros – Z diferente com o mesmo A (Ex.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C,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e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O)</a:t>
            </a:r>
          </a:p>
        </p:txBody>
      </p:sp>
      <p:grpSp>
        <p:nvGrpSpPr>
          <p:cNvPr id="7" name="Group 3"/>
          <p:cNvGrpSpPr/>
          <p:nvPr/>
        </p:nvGrpSpPr>
        <p:grpSpPr>
          <a:xfrm>
            <a:off x="315248" y="2342895"/>
            <a:ext cx="3608680" cy="4438905"/>
            <a:chOff x="315248" y="1969095"/>
            <a:chExt cx="3608680" cy="4438905"/>
          </a:xfrm>
        </p:grpSpPr>
        <p:pic>
          <p:nvPicPr>
            <p:cNvPr id="8" name="Imagem 3" descr="Figura 43.1.png"/>
            <p:cNvPicPr>
              <a:picLocks noChangeAspect="1"/>
            </p:cNvPicPr>
            <p:nvPr/>
          </p:nvPicPr>
          <p:blipFill rotWithShape="1">
            <a:blip r:embed="rId2" cstate="print"/>
            <a:srcRect t="15116" b="-1687"/>
            <a:stretch/>
          </p:blipFill>
          <p:spPr bwMode="auto">
            <a:xfrm>
              <a:off x="395288" y="2707200"/>
              <a:ext cx="3508375" cy="37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"/>
            <p:cNvSpPr txBox="1"/>
            <p:nvPr/>
          </p:nvSpPr>
          <p:spPr>
            <a:xfrm>
              <a:off x="315248" y="1969095"/>
              <a:ext cx="360868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0">
                  <a:solidFill>
                    <a:srgbClr val="2A86C1"/>
                  </a:solidFill>
                  <a:latin typeface="Times New Roman"/>
                  <a:cs typeface="Times New Roman"/>
                </a:rPr>
                <a:t>Esta ilustração de um átomo precisaria ter 10 m </a:t>
              </a:r>
            </a:p>
            <a:p>
              <a:pPr algn="l"/>
              <a:r>
                <a:rPr lang="en-US" sz="1400" b="0">
                  <a:solidFill>
                    <a:srgbClr val="2A86C1"/>
                  </a:solidFill>
                  <a:latin typeface="Times New Roman"/>
                  <a:cs typeface="Times New Roman"/>
                </a:rPr>
                <a:t>de diâmetro se fosse desenhada com um núcleo</a:t>
              </a:r>
            </a:p>
            <a:p>
              <a:pPr algn="l"/>
              <a:r>
                <a:rPr lang="en-US" sz="1400" b="0">
                  <a:solidFill>
                    <a:srgbClr val="2A86C1"/>
                  </a:solidFill>
                  <a:latin typeface="Times New Roman"/>
                  <a:cs typeface="Times New Roman"/>
                </a:rPr>
                <a:t>de 1mm de diâmetro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08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Estrutura Nuclear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94089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44016" y="1828056"/>
            <a:ext cx="90364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u = 1,6605 x 10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-27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kg  →  uc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(1,6605 x 10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-27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kg)(2.9979 x 10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m/s)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b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		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= 1,4924 x 10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-10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 = 931.49 </a:t>
            </a: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pt-BR" sz="2000" b="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2000" b="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1 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= 931.49 </a:t>
            </a: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/c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pt-BR" sz="2000" b="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115616" y="1371600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3"/>
          <p:cNvSpPr txBox="1"/>
          <p:nvPr/>
        </p:nvSpPr>
        <p:spPr bwMode="auto">
          <a:xfrm>
            <a:off x="6084168" y="2539424"/>
            <a:ext cx="278734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Atenção para o n</a:t>
            </a:r>
            <a:r>
              <a:rPr lang="en-US" sz="1600" b="0" baseline="30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6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de casas decimais de precisão!</a:t>
            </a:r>
          </a:p>
        </p:txBody>
      </p:sp>
      <p:sp>
        <p:nvSpPr>
          <p:cNvPr id="7" name="Rectangle 4"/>
          <p:cNvSpPr/>
          <p:nvPr/>
        </p:nvSpPr>
        <p:spPr>
          <a:xfrm>
            <a:off x="107504" y="3173849"/>
            <a:ext cx="88924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massa atômica de um elemento na tabela periódica é a 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média ponderada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das massas de todos os isótopos que ocorrem naturalmente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 (m = 34.97u : 75.8 %) e 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 (m = 36.97u : 24.2 %) → </a:t>
            </a: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pt-BR" sz="2000" b="0" i="1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35.45u</a:t>
            </a:r>
          </a:p>
        </p:txBody>
      </p:sp>
      <p:pic>
        <p:nvPicPr>
          <p:cNvPr id="8" name="Imagem 3" descr="Tabela 43.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108"/>
          <a:stretch/>
        </p:blipFill>
        <p:spPr bwMode="auto">
          <a:xfrm>
            <a:off x="2195736" y="4294200"/>
            <a:ext cx="4112642" cy="24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7"/>
          <p:cNvSpPr txBox="1"/>
          <p:nvPr/>
        </p:nvSpPr>
        <p:spPr bwMode="auto">
          <a:xfrm>
            <a:off x="6191110" y="5163674"/>
            <a:ext cx="690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&gt; u !</a:t>
            </a:r>
          </a:p>
        </p:txBody>
      </p:sp>
      <p:sp>
        <p:nvSpPr>
          <p:cNvPr id="10" name="TextBox 28"/>
          <p:cNvSpPr txBox="1"/>
          <p:nvPr/>
        </p:nvSpPr>
        <p:spPr bwMode="auto">
          <a:xfrm>
            <a:off x="6180740" y="6075120"/>
            <a:ext cx="1847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m(</a:t>
            </a:r>
            <a:r>
              <a:rPr lang="en-US" sz="1800" b="0" baseline="30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H) + m(n) !</a:t>
            </a:r>
          </a:p>
        </p:txBody>
      </p:sp>
      <p:sp>
        <p:nvSpPr>
          <p:cNvPr id="11" name="TextBox 29"/>
          <p:cNvSpPr txBox="1"/>
          <p:nvPr/>
        </p:nvSpPr>
        <p:spPr bwMode="auto">
          <a:xfrm>
            <a:off x="6209313" y="6412468"/>
            <a:ext cx="13026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2 m(</a:t>
            </a:r>
            <a:r>
              <a:rPr lang="en-US" sz="1800" b="0" baseline="30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H) !</a:t>
            </a:r>
          </a:p>
        </p:txBody>
      </p:sp>
      <p:sp>
        <p:nvSpPr>
          <p:cNvPr id="12" name="Rectangle 2"/>
          <p:cNvSpPr/>
          <p:nvPr/>
        </p:nvSpPr>
        <p:spPr>
          <a:xfrm>
            <a:off x="3419872" y="2548136"/>
            <a:ext cx="2520280" cy="432048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sz="2400" b="0" baseline="30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57200" y="1504890"/>
            <a:ext cx="925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Def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1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unidade de massa atômica (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=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1/12 da massa do isótopo 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14" name="Rectangle 2"/>
          <p:cNvSpPr/>
          <p:nvPr/>
        </p:nvSpPr>
        <p:spPr>
          <a:xfrm>
            <a:off x="313038" y="1812324"/>
            <a:ext cx="2895600" cy="432048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sz="2400" b="0" baseline="300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626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Estrutura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09600" y="2209800"/>
            <a:ext cx="80645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Energia de Ligação </a:t>
            </a:r>
            <a:r>
              <a:rPr lang="pt-B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endParaRPr lang="pt-B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necessária para separar o núcleo em </a:t>
            </a: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núcleons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individuais.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pic>
        <p:nvPicPr>
          <p:cNvPr id="4" name="Imagem 3" descr="Figura 43.5.png"/>
          <p:cNvPicPr>
            <a:picLocks noChangeAspect="1"/>
          </p:cNvPicPr>
          <p:nvPr/>
        </p:nvPicPr>
        <p:blipFill>
          <a:blip r:embed="rId2" cstate="print"/>
          <a:srcRect t="26656"/>
          <a:stretch>
            <a:fillRect/>
          </a:stretch>
        </p:blipFill>
        <p:spPr bwMode="auto">
          <a:xfrm>
            <a:off x="2903005" y="3923235"/>
            <a:ext cx="3467100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/>
          <p:cNvSpPr txBox="1"/>
          <p:nvPr/>
        </p:nvSpPr>
        <p:spPr bwMode="auto">
          <a:xfrm>
            <a:off x="1319300" y="5816383"/>
            <a:ext cx="11768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prática:</a:t>
            </a:r>
          </a:p>
        </p:txBody>
      </p:sp>
      <p:pic>
        <p:nvPicPr>
          <p:cNvPr id="6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436" y="5884168"/>
            <a:ext cx="5076564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Estabilidade Nuclear</a:t>
            </a:r>
            <a:endParaRPr lang="en-US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403649" y="1579563"/>
            <a:ext cx="6480719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Menos de 10 % dos núcleos conhecidos são estáveis (Os demais são radioativos)</a:t>
            </a:r>
          </a:p>
        </p:txBody>
      </p:sp>
      <p:cxnSp>
        <p:nvCxnSpPr>
          <p:cNvPr id="9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408362"/>
            <a:ext cx="5857875" cy="142875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10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37869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11" name="Imagem 3" descr="Figura 43.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08212"/>
            <a:ext cx="7224712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/>
          <p:nvPr/>
        </p:nvSpPr>
        <p:spPr>
          <a:xfrm>
            <a:off x="3203848" y="2927548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0"/>
          <p:cNvSpPr/>
          <p:nvPr/>
        </p:nvSpPr>
        <p:spPr>
          <a:xfrm>
            <a:off x="1475656" y="3875747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21"/>
          <p:cNvSpPr/>
          <p:nvPr/>
        </p:nvSpPr>
        <p:spPr>
          <a:xfrm>
            <a:off x="2987824" y="5735860"/>
            <a:ext cx="2439888" cy="504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Estabilidade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76200" y="1504890"/>
            <a:ext cx="89237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P: como é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linha formada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pelos núcleos 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isóbaros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(com mesmo A = Z+N)?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14069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5" name="Imagem 3" descr="Figura 43.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84412"/>
            <a:ext cx="7224712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/>
          <p:nvPr/>
        </p:nvSpPr>
        <p:spPr>
          <a:xfrm>
            <a:off x="3203848" y="3003748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0"/>
          <p:cNvSpPr/>
          <p:nvPr/>
        </p:nvSpPr>
        <p:spPr>
          <a:xfrm>
            <a:off x="1475656" y="4011860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1"/>
          <p:cNvSpPr/>
          <p:nvPr/>
        </p:nvSpPr>
        <p:spPr>
          <a:xfrm>
            <a:off x="2987824" y="5812060"/>
            <a:ext cx="2439888" cy="504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3"/>
          <p:cNvCxnSpPr/>
          <p:nvPr/>
        </p:nvCxnSpPr>
        <p:spPr>
          <a:xfrm>
            <a:off x="1169350" y="4344492"/>
            <a:ext cx="5211987" cy="1971624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7"/>
          <p:cNvSpPr txBox="1"/>
          <p:nvPr/>
        </p:nvSpPr>
        <p:spPr bwMode="auto">
          <a:xfrm>
            <a:off x="5852823" y="5740052"/>
            <a:ext cx="12050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ex: A = 80</a:t>
            </a:r>
          </a:p>
        </p:txBody>
      </p:sp>
      <p:sp>
        <p:nvSpPr>
          <p:cNvPr id="11" name="TextBox 2"/>
          <p:cNvSpPr txBox="1"/>
          <p:nvPr/>
        </p:nvSpPr>
        <p:spPr bwMode="auto">
          <a:xfrm>
            <a:off x="1560875" y="1828800"/>
            <a:ext cx="6395501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a) vertical        b) diagonal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subindo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da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esquerda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p/ a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direita</a:t>
            </a:r>
            <a:endParaRPr lang="en-US" sz="18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c) horizontal    d) diagonal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descendo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da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esquerda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p/ a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direita</a:t>
            </a:r>
            <a:endParaRPr lang="en-US" sz="18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4"/>
          <p:cNvSpPr txBox="1"/>
          <p:nvPr/>
        </p:nvSpPr>
        <p:spPr bwMode="auto">
          <a:xfrm>
            <a:off x="7020272" y="5380012"/>
            <a:ext cx="19797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obs: “pare e pense” no livro está com gabarito incorreto!</a:t>
            </a:r>
          </a:p>
        </p:txBody>
      </p:sp>
    </p:spTree>
    <p:extLst>
      <p:ext uri="{BB962C8B-B14F-4D97-AF65-F5344CB8AC3E}">
        <p14:creationId xmlns:p14="http://schemas.microsoft.com/office/powerpoint/2010/main" val="121330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Estabilidade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4572000" y="2211938"/>
            <a:ext cx="439261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Núcleos estáveis estão próximos à linha de estabilidade.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Núcleos instáveis estão agrupados em bandas situadas à esquerda e a direita da linha de estabilidade.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87283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5" name="Imagem 3" descr="Figura 43.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2196867"/>
            <a:ext cx="44354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572000" y="4225260"/>
            <a:ext cx="45365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Os elementos mais leves, com Z&lt;16, são estáveis quando N 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 Z.</a:t>
            </a:r>
          </a:p>
        </p:txBody>
      </p:sp>
      <p:sp>
        <p:nvSpPr>
          <p:cNvPr id="7" name="TextBox 1"/>
          <p:cNvSpPr txBox="1"/>
          <p:nvPr/>
        </p:nvSpPr>
        <p:spPr bwMode="auto">
          <a:xfrm>
            <a:off x="2051720" y="1548770"/>
            <a:ext cx="58868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Observações do gráfico (precisam de explicação!)</a:t>
            </a:r>
          </a:p>
        </p:txBody>
      </p:sp>
      <p:sp>
        <p:nvSpPr>
          <p:cNvPr id="8" name="Rectangle 3"/>
          <p:cNvSpPr/>
          <p:nvPr/>
        </p:nvSpPr>
        <p:spPr>
          <a:xfrm>
            <a:off x="323528" y="6229290"/>
            <a:ext cx="5814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Não existe núcleo estável com Z &gt; 83 (Bismuto)</a:t>
            </a:r>
          </a:p>
        </p:txBody>
      </p:sp>
      <p:sp>
        <p:nvSpPr>
          <p:cNvPr id="9" name="Rectangle 4"/>
          <p:cNvSpPr/>
          <p:nvPr/>
        </p:nvSpPr>
        <p:spPr>
          <a:xfrm>
            <a:off x="323528" y="5347771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À medida em que Z aumenta, o número de nêutrons necessários para  haver estabilidade aumenta bem mais do que o número de prótons. </a:t>
            </a:r>
          </a:p>
        </p:txBody>
      </p:sp>
    </p:spTree>
    <p:extLst>
      <p:ext uri="{BB962C8B-B14F-4D97-AF65-F5344CB8AC3E}">
        <p14:creationId xmlns:p14="http://schemas.microsoft.com/office/powerpoint/2010/main" val="14853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Estabilidade Nuclear</a:t>
            </a:r>
            <a:endParaRPr lang="en-US" dirty="0"/>
          </a:p>
        </p:txBody>
      </p:sp>
      <p:grpSp>
        <p:nvGrpSpPr>
          <p:cNvPr id="3" name="Group 10"/>
          <p:cNvGrpSpPr/>
          <p:nvPr/>
        </p:nvGrpSpPr>
        <p:grpSpPr>
          <a:xfrm>
            <a:off x="1331640" y="2601144"/>
            <a:ext cx="6495144" cy="4104456"/>
            <a:chOff x="1331640" y="2204864"/>
            <a:chExt cx="6495144" cy="4104456"/>
          </a:xfrm>
        </p:grpSpPr>
        <p:pic>
          <p:nvPicPr>
            <p:cNvPr id="4" name="Imagem 3" descr="Figura 43.6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2204864"/>
              <a:ext cx="6495144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6"/>
            <p:cNvSpPr/>
            <p:nvPr/>
          </p:nvSpPr>
          <p:spPr>
            <a:xfrm>
              <a:off x="2536820" y="2996952"/>
              <a:ext cx="3240360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nip Same Side Corner Rectangle 8"/>
            <p:cNvSpPr/>
            <p:nvPr/>
          </p:nvSpPr>
          <p:spPr>
            <a:xfrm>
              <a:off x="2574732" y="2887036"/>
              <a:ext cx="989156" cy="792088"/>
            </a:xfrm>
            <a:prstGeom prst="snip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2123728" y="4365104"/>
              <a:ext cx="432048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8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5953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9" name="TextBox 1"/>
          <p:cNvSpPr txBox="1"/>
          <p:nvPr/>
        </p:nvSpPr>
        <p:spPr bwMode="auto">
          <a:xfrm>
            <a:off x="971600" y="1593032"/>
            <a:ext cx="73071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núcleo é mais coeso (i.e., mais estável) quanto maior for a sua </a:t>
            </a:r>
            <a:r>
              <a:rPr lang="en-US" sz="2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energia de ligação por núcleon 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(= B/A)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7"/>
          <p:cNvGrpSpPr/>
          <p:nvPr/>
        </p:nvGrpSpPr>
        <p:grpSpPr>
          <a:xfrm>
            <a:off x="5828427" y="3498400"/>
            <a:ext cx="2632005" cy="1959257"/>
            <a:chOff x="5828427" y="3102120"/>
            <a:chExt cx="2632005" cy="1959257"/>
          </a:xfrm>
        </p:grpSpPr>
        <p:sp>
          <p:nvSpPr>
            <p:cNvPr id="11" name="Right Arrow 13"/>
            <p:cNvSpPr/>
            <p:nvPr/>
          </p:nvSpPr>
          <p:spPr>
            <a:xfrm rot="14084430">
              <a:off x="5640257" y="3290290"/>
              <a:ext cx="720044" cy="343703"/>
            </a:xfrm>
            <a:prstGeom prst="rightArrow">
              <a:avLst/>
            </a:prstGeom>
            <a:solidFill>
              <a:srgbClr val="3267CB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4"/>
            <p:cNvSpPr txBox="1"/>
            <p:nvPr/>
          </p:nvSpPr>
          <p:spPr bwMode="auto">
            <a:xfrm>
              <a:off x="6012160" y="3861048"/>
              <a:ext cx="244827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Núcleos que geram novos núcleos mais estáveis quando se quebram (fissão)</a:t>
              </a: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2588066" y="3498400"/>
            <a:ext cx="2632006" cy="2031265"/>
            <a:chOff x="2588066" y="3102120"/>
            <a:chExt cx="2632006" cy="2031265"/>
          </a:xfrm>
        </p:grpSpPr>
        <p:sp>
          <p:nvSpPr>
            <p:cNvPr id="14" name="Right Arrow 33"/>
            <p:cNvSpPr/>
            <p:nvPr/>
          </p:nvSpPr>
          <p:spPr>
            <a:xfrm rot="14084430">
              <a:off x="2399896" y="3290290"/>
              <a:ext cx="720044" cy="343703"/>
            </a:xfrm>
            <a:prstGeom prst="rightArrow">
              <a:avLst/>
            </a:prstGeom>
            <a:solidFill>
              <a:srgbClr val="3267CB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TextBox 34"/>
            <p:cNvSpPr txBox="1"/>
            <p:nvPr/>
          </p:nvSpPr>
          <p:spPr bwMode="auto">
            <a:xfrm>
              <a:off x="2771800" y="3933056"/>
              <a:ext cx="244827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Núcleos que geram novos núcleos mais estáveis quando se juntam (fusão)</a:t>
              </a:r>
            </a:p>
          </p:txBody>
        </p:sp>
      </p:grpSp>
      <p:sp>
        <p:nvSpPr>
          <p:cNvPr id="16" name="TextBox 38"/>
          <p:cNvSpPr txBox="1"/>
          <p:nvPr/>
        </p:nvSpPr>
        <p:spPr bwMode="auto">
          <a:xfrm rot="16200000">
            <a:off x="251024" y="5468558"/>
            <a:ext cx="1553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(módulo da) </a:t>
            </a:r>
          </a:p>
        </p:txBody>
      </p:sp>
    </p:spTree>
    <p:extLst>
      <p:ext uri="{BB962C8B-B14F-4D97-AF65-F5344CB8AC3E}">
        <p14:creationId xmlns:p14="http://schemas.microsoft.com/office/powerpoint/2010/main" val="191554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Estabilidade Nuclear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5953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1144"/>
            <a:ext cx="64951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/>
          <p:cNvSpPr txBox="1"/>
          <p:nvPr/>
        </p:nvSpPr>
        <p:spPr bwMode="auto">
          <a:xfrm>
            <a:off x="971600" y="1593032"/>
            <a:ext cx="73071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núcleo é mais coeso (i.e., mais estável) quanto maior for a sua </a:t>
            </a:r>
            <a:r>
              <a:rPr lang="en-US" sz="2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energia de ligação por núcleon 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(= B/A)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88706" y="4188222"/>
            <a:ext cx="3359758" cy="1077218"/>
            <a:chOff x="5388706" y="3791942"/>
            <a:chExt cx="3359758" cy="1077218"/>
          </a:xfrm>
        </p:grpSpPr>
        <p:sp>
          <p:nvSpPr>
            <p:cNvPr id="7" name="TextBox 2"/>
            <p:cNvSpPr txBox="1"/>
            <p:nvPr/>
          </p:nvSpPr>
          <p:spPr bwMode="auto">
            <a:xfrm>
              <a:off x="5796136" y="3791942"/>
              <a:ext cx="2952328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6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Picos análogos aos da energia de ionização de elétrons -&gt; sugere existência de </a:t>
              </a:r>
              <a:r>
                <a:rPr lang="en-US" sz="1600" b="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camadas nucleares</a:t>
              </a:r>
            </a:p>
          </p:txBody>
        </p:sp>
        <p:sp>
          <p:nvSpPr>
            <p:cNvPr id="8" name="Left Arrow 4"/>
            <p:cNvSpPr/>
            <p:nvPr/>
          </p:nvSpPr>
          <p:spPr>
            <a:xfrm rot="1492387">
              <a:off x="5388706" y="4234373"/>
              <a:ext cx="432048" cy="216024"/>
            </a:xfrm>
            <a:prstGeom prst="leftArrow">
              <a:avLst/>
            </a:prstGeom>
            <a:solidFill>
              <a:srgbClr val="3267CB"/>
            </a:solidFill>
            <a:ln>
              <a:solidFill>
                <a:srgbClr val="3267C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16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Tamanho Nuclear</a:t>
            </a:r>
            <a:endParaRPr lang="en-US" dirty="0"/>
          </a:p>
        </p:txBody>
      </p:sp>
      <p:pic>
        <p:nvPicPr>
          <p:cNvPr id="3" name="Imagem 3" descr="Figura 43.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9" y="2270696"/>
            <a:ext cx="4491744" cy="424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47564" y="1639133"/>
            <a:ext cx="78488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Experimentalmente: </a:t>
            </a:r>
            <a:r>
              <a:rPr lang="pt-BR" sz="20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 ≈ r</a:t>
            </a:r>
            <a:r>
              <a:rPr lang="pt-BR" sz="2000" i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pt-BR" sz="20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BR" sz="2000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1/3</a:t>
            </a:r>
            <a:r>
              <a:rPr lang="pt-BR" sz="20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onde r</a:t>
            </a:r>
            <a:r>
              <a:rPr lang="pt-BR" sz="2000" b="0" i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1,2 </a:t>
            </a: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fm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pt-BR" sz="2000" b="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femtômetro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pt-BR" sz="2000" b="0" i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-15</a:t>
            </a:r>
            <a:r>
              <a:rPr lang="pt-BR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m)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88881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grpSp>
        <p:nvGrpSpPr>
          <p:cNvPr id="6" name="Group 2"/>
          <p:cNvGrpSpPr/>
          <p:nvPr/>
        </p:nvGrpSpPr>
        <p:grpSpPr>
          <a:xfrm>
            <a:off x="4932040" y="2270448"/>
            <a:ext cx="4104456" cy="1745615"/>
            <a:chOff x="4932040" y="1844824"/>
            <a:chExt cx="4104456" cy="1745615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4932040" y="2420888"/>
              <a:ext cx="4104456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pt-BR" sz="2000" b="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1.Todo núcleo tem aprox. a mesma densidade</a:t>
              </a:r>
            </a:p>
            <a:p>
              <a:pPr algn="just">
                <a:spcBef>
                  <a:spcPct val="50000"/>
                </a:spcBef>
              </a:pPr>
              <a:r>
                <a:rPr lang="el-G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ρ</a:t>
              </a:r>
              <a:r>
                <a:rPr lang="el-G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 </a:t>
              </a:r>
              <a:r>
                <a:rPr lang="pt-B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</a:t>
              </a:r>
              <a:r>
                <a:rPr lang="el-G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A u / (4/3r</a:t>
              </a:r>
              <a:r>
                <a:rPr lang="pt-BR" sz="2000" b="0" baseline="300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3</a:t>
              </a:r>
              <a:r>
                <a:rPr lang="pt-B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)  2,3 x 10</a:t>
              </a:r>
              <a:r>
                <a:rPr lang="pt-BR" sz="2000" b="0" baseline="300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17</a:t>
              </a:r>
              <a:r>
                <a:rPr lang="pt-B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 kg/m</a:t>
              </a:r>
              <a:r>
                <a:rPr lang="pt-BR" sz="2000" b="0" baseline="300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3</a:t>
              </a:r>
            </a:p>
          </p:txBody>
        </p:sp>
        <p:sp>
          <p:nvSpPr>
            <p:cNvPr id="8" name="Rectangle 1"/>
            <p:cNvSpPr/>
            <p:nvPr/>
          </p:nvSpPr>
          <p:spPr>
            <a:xfrm>
              <a:off x="6012160" y="1844824"/>
              <a:ext cx="18951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Implicações:</a:t>
              </a:r>
              <a:endParaRPr lang="en-US" sz="2400"/>
            </a:p>
          </p:txBody>
        </p:sp>
      </p:grpSp>
      <p:grpSp>
        <p:nvGrpSpPr>
          <p:cNvPr id="9" name="Group 3"/>
          <p:cNvGrpSpPr/>
          <p:nvPr/>
        </p:nvGrpSpPr>
        <p:grpSpPr>
          <a:xfrm>
            <a:off x="4860032" y="4343400"/>
            <a:ext cx="4032447" cy="1631216"/>
            <a:chOff x="4932041" y="4293096"/>
            <a:chExt cx="4032447" cy="1631216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932041" y="4293096"/>
              <a:ext cx="2880320" cy="1631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pt-BR" sz="2000" b="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2. </a:t>
              </a:r>
              <a:r>
                <a:rPr lang="pt-BR" sz="2000" b="0" i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Núcleons</a:t>
              </a:r>
              <a:r>
                <a:rPr lang="pt-BR" sz="2000" b="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 são </a:t>
              </a:r>
              <a:r>
                <a:rPr lang="pt-BR" sz="200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incompressíveis </a:t>
              </a:r>
              <a:r>
                <a:rPr lang="pt-BR" sz="2000" b="0" i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e formam uma massa compacta, análoga a uma gota de líquido</a:t>
              </a:r>
            </a:p>
          </p:txBody>
        </p:sp>
        <p:pic>
          <p:nvPicPr>
            <p:cNvPr id="11" name="Imagem 3" descr="Figura 43.1.png"/>
            <p:cNvPicPr>
              <a:picLocks noChangeAspect="1"/>
            </p:cNvPicPr>
            <p:nvPr/>
          </p:nvPicPr>
          <p:blipFill>
            <a:blip r:embed="rId3" cstate="print"/>
            <a:srcRect l="61580" t="60649"/>
            <a:stretch>
              <a:fillRect/>
            </a:stretch>
          </p:blipFill>
          <p:spPr bwMode="auto">
            <a:xfrm>
              <a:off x="7983098" y="4581128"/>
              <a:ext cx="981390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2939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Interação</a:t>
            </a:r>
            <a:r>
              <a:rPr lang="en-US" dirty="0" smtClean="0"/>
              <a:t> Forte</a:t>
            </a:r>
            <a:endParaRPr lang="en-US" dirty="0"/>
          </a:p>
        </p:txBody>
      </p:sp>
      <p:cxnSp>
        <p:nvCxnSpPr>
          <p:cNvPr id="3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4043214"/>
            <a:ext cx="5857875" cy="142875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172721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845530" y="1512724"/>
            <a:ext cx="745294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 mantém os núcleos compactos, já que os prótons se repelem?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R: Interação FORTE</a:t>
            </a:r>
            <a:endParaRPr lang="pt-BR" sz="2000" b="0" dirty="0">
              <a:solidFill>
                <a:srgbClr val="FF0000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pic>
        <p:nvPicPr>
          <p:cNvPr id="6" name="Imagem 3" descr="Figura 43.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410272"/>
            <a:ext cx="3384550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07504" y="5105400"/>
            <a:ext cx="460851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Força de </a:t>
            </a:r>
            <a:r>
              <a:rPr lang="pt-BR" sz="2000" b="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curto alcance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exercida em distâncias nucleares (alguns </a:t>
            </a: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fm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Força </a:t>
            </a:r>
            <a:r>
              <a:rPr lang="pt-BR" sz="2000" b="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atrativa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curtas distâncias, mas passa a repulsiva a curtíssimas distâncias.</a:t>
            </a:r>
          </a:p>
        </p:txBody>
      </p:sp>
      <p:pic>
        <p:nvPicPr>
          <p:cNvPr id="8" name="Imagem 3" descr="Figura 43.8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287" y="1905000"/>
            <a:ext cx="3673153" cy="322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"/>
          <p:cNvSpPr/>
          <p:nvPr/>
        </p:nvSpPr>
        <p:spPr>
          <a:xfrm>
            <a:off x="4860032" y="5257800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Dentro de seu alcance ela é muito mais forte que a força eletrostática.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Não é sentida pelos elétrons.</a:t>
            </a:r>
          </a:p>
        </p:txBody>
      </p:sp>
      <p:sp>
        <p:nvSpPr>
          <p:cNvPr id="10" name="TextBox 2"/>
          <p:cNvSpPr txBox="1"/>
          <p:nvPr/>
        </p:nvSpPr>
        <p:spPr bwMode="auto">
          <a:xfrm>
            <a:off x="5861959" y="2209800"/>
            <a:ext cx="30012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obs</a:t>
            </a:r>
            <a:r>
              <a:rPr lang="en-US" sz="1400" b="0" dirty="0">
                <a:solidFill>
                  <a:srgbClr val="FF0000"/>
                </a:solidFill>
                <a:latin typeface="Times New Roman"/>
                <a:cs typeface="Times New Roman"/>
              </a:rPr>
              <a:t>: </a:t>
            </a:r>
            <a:r>
              <a:rPr lang="en-US" sz="1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não</a:t>
            </a:r>
            <a:r>
              <a:rPr lang="en-US" sz="1400" b="0" dirty="0">
                <a:solidFill>
                  <a:srgbClr val="FF0000"/>
                </a:solidFill>
                <a:latin typeface="Times New Roman"/>
                <a:cs typeface="Times New Roman"/>
              </a:rPr>
              <a:t> tem forma </a:t>
            </a:r>
            <a:r>
              <a:rPr lang="en-US" sz="1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analítica</a:t>
            </a:r>
            <a:r>
              <a:rPr lang="en-US" sz="1400" b="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b="0" dirty="0" err="1">
                <a:solidFill>
                  <a:srgbClr val="FF0000"/>
                </a:solidFill>
                <a:latin typeface="Times New Roman"/>
                <a:cs typeface="Times New Roman"/>
              </a:rPr>
              <a:t>conhecida</a:t>
            </a:r>
            <a:endParaRPr lang="en-US" sz="1400" b="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49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Interação</a:t>
            </a:r>
            <a:r>
              <a:rPr lang="en-US" dirty="0" smtClean="0"/>
              <a:t> Forte</a:t>
            </a:r>
            <a:endParaRPr lang="en-US" dirty="0"/>
          </a:p>
        </p:txBody>
      </p:sp>
      <p:cxnSp>
        <p:nvCxnSpPr>
          <p:cNvPr id="1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4513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14" name="Rectangle 3"/>
          <p:cNvSpPr/>
          <p:nvPr/>
        </p:nvSpPr>
        <p:spPr>
          <a:xfrm>
            <a:off x="2697905" y="1533942"/>
            <a:ext cx="591269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Todos os prótons se repelem, mas apenas os </a:t>
            </a:r>
            <a:r>
              <a:rPr lang="pt-BR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núcleons</a:t>
            </a:r>
            <a:r>
              <a:rPr lang="pt-BR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vizinhos se atraem </a:t>
            </a:r>
          </a:p>
          <a:p>
            <a:pPr algn="just">
              <a:spcBef>
                <a:spcPct val="50000"/>
              </a:spcBef>
            </a:pPr>
            <a:r>
              <a:rPr lang="pt-BR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À medida em que Z cresce, a força repulsiva vai aumentando, mas a atrativa permanece igual</a:t>
            </a:r>
          </a:p>
        </p:txBody>
      </p:sp>
      <p:pic>
        <p:nvPicPr>
          <p:cNvPr id="15" name="Imagem 3" descr="Figura 43.1.png"/>
          <p:cNvPicPr>
            <a:picLocks noChangeAspect="1"/>
          </p:cNvPicPr>
          <p:nvPr/>
        </p:nvPicPr>
        <p:blipFill>
          <a:blip r:embed="rId2" cstate="print"/>
          <a:srcRect l="61580" t="60649"/>
          <a:stretch>
            <a:fillRect/>
          </a:stretch>
        </p:blipFill>
        <p:spPr bwMode="auto">
          <a:xfrm>
            <a:off x="609600" y="1618999"/>
            <a:ext cx="1512168" cy="188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6"/>
          <p:cNvGrpSpPr/>
          <p:nvPr/>
        </p:nvGrpSpPr>
        <p:grpSpPr>
          <a:xfrm>
            <a:off x="179512" y="3790094"/>
            <a:ext cx="8280920" cy="3033154"/>
            <a:chOff x="179512" y="3708214"/>
            <a:chExt cx="8280920" cy="3033154"/>
          </a:xfrm>
        </p:grpSpPr>
        <p:grpSp>
          <p:nvGrpSpPr>
            <p:cNvPr id="17" name="Group 7"/>
            <p:cNvGrpSpPr/>
            <p:nvPr/>
          </p:nvGrpSpPr>
          <p:grpSpPr>
            <a:xfrm>
              <a:off x="3851920" y="3708214"/>
              <a:ext cx="4608512" cy="3033154"/>
              <a:chOff x="1011497" y="3284983"/>
              <a:chExt cx="5636035" cy="3456385"/>
            </a:xfrm>
          </p:grpSpPr>
          <p:pic>
            <p:nvPicPr>
              <p:cNvPr id="19" name="Imagem 3" descr="Figura 43.4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187623" y="3284983"/>
                <a:ext cx="5459909" cy="345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0" name="Straight Arrow Connector 5"/>
              <p:cNvCxnSpPr/>
              <p:nvPr/>
            </p:nvCxnSpPr>
            <p:spPr>
              <a:xfrm flipV="1">
                <a:off x="1011497" y="4725144"/>
                <a:ext cx="3632511" cy="468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"/>
            <p:cNvSpPr/>
            <p:nvPr/>
          </p:nvSpPr>
          <p:spPr>
            <a:xfrm>
              <a:off x="179512" y="4379620"/>
              <a:ext cx="37444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pt-BR" sz="2400" b="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isso explica por que para Z grande é preciso N &gt; Z para o núcleo ser estável </a:t>
              </a:r>
              <a:endParaRPr lang="pt-BR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471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Modelo</a:t>
            </a:r>
            <a:r>
              <a:rPr lang="en-US" dirty="0" smtClean="0"/>
              <a:t> de </a:t>
            </a:r>
            <a:r>
              <a:rPr lang="en-US" dirty="0" err="1" smtClean="0"/>
              <a:t>Camadas</a:t>
            </a:r>
            <a:r>
              <a:rPr lang="en-US" dirty="0" smtClean="0"/>
              <a:t>: Mayer (1946)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366841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943707" y="1656430"/>
            <a:ext cx="5256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Poços de Potencial do Nêutron e do Próton </a:t>
            </a:r>
            <a:endParaRPr lang="pt-BR" sz="2000" b="0" dirty="0">
              <a:solidFill>
                <a:srgbClr val="FF0000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6" name="TextBox 2"/>
          <p:cNvSpPr txBox="1"/>
          <p:nvPr/>
        </p:nvSpPr>
        <p:spPr bwMode="auto">
          <a:xfrm>
            <a:off x="320552" y="5618511"/>
            <a:ext cx="850289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Resolvendo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eq. de Schrödinger para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esses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potenciais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encontramos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níveis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ocupados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prótons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obedecendo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princípio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exclusão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Pauli</a:t>
            </a:r>
          </a:p>
        </p:txBody>
      </p:sp>
      <p:grpSp>
        <p:nvGrpSpPr>
          <p:cNvPr id="7" name="Group 8"/>
          <p:cNvGrpSpPr/>
          <p:nvPr/>
        </p:nvGrpSpPr>
        <p:grpSpPr>
          <a:xfrm>
            <a:off x="702468" y="2207968"/>
            <a:ext cx="7739063" cy="3311525"/>
            <a:chOff x="683568" y="2493739"/>
            <a:chExt cx="7739063" cy="3311525"/>
          </a:xfrm>
        </p:grpSpPr>
        <p:pic>
          <p:nvPicPr>
            <p:cNvPr id="8" name="Imagem 3" descr="Figura 43.9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2493739"/>
              <a:ext cx="7739063" cy="331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Straight Arrow Connector 4"/>
            <p:cNvCxnSpPr/>
            <p:nvPr/>
          </p:nvCxnSpPr>
          <p:spPr>
            <a:xfrm flipH="1" flipV="1">
              <a:off x="6372200" y="4365104"/>
              <a:ext cx="360040" cy="7200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5"/>
            <p:cNvSpPr txBox="1"/>
            <p:nvPr/>
          </p:nvSpPr>
          <p:spPr bwMode="auto">
            <a:xfrm>
              <a:off x="6732240" y="4284384"/>
              <a:ext cx="1656184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500" b="0">
                  <a:solidFill>
                    <a:schemeClr val="tx1"/>
                  </a:solidFill>
                  <a:latin typeface="Times New Roman"/>
                  <a:cs typeface="Times New Roman"/>
                </a:rPr>
                <a:t>poço mais ‘raso’ que o do nêutron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681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Modelo</a:t>
            </a:r>
            <a:r>
              <a:rPr lang="en-US" dirty="0" smtClean="0"/>
              <a:t> de </a:t>
            </a:r>
            <a:r>
              <a:rPr lang="en-US" dirty="0" err="1" smtClean="0"/>
              <a:t>Camadas</a:t>
            </a:r>
            <a:r>
              <a:rPr lang="en-US" dirty="0" smtClean="0"/>
              <a:t>: Z </a:t>
            </a:r>
            <a:r>
              <a:rPr lang="en-US" dirty="0" err="1" smtClean="0"/>
              <a:t>baixo</a:t>
            </a:r>
            <a:r>
              <a:rPr lang="en-US" dirty="0" smtClean="0"/>
              <a:t> (≤ 8)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788193" y="5218361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1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359" y="1591816"/>
            <a:ext cx="3990287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6"/>
          <p:cNvGrpSpPr/>
          <p:nvPr/>
        </p:nvGrpSpPr>
        <p:grpSpPr>
          <a:xfrm>
            <a:off x="4709791" y="3608040"/>
            <a:ext cx="3304028" cy="1368152"/>
            <a:chOff x="4932040" y="2852936"/>
            <a:chExt cx="3304028" cy="1368152"/>
          </a:xfrm>
        </p:grpSpPr>
        <p:sp>
          <p:nvSpPr>
            <p:cNvPr id="6" name="TextBox 1"/>
            <p:cNvSpPr txBox="1"/>
            <p:nvPr/>
          </p:nvSpPr>
          <p:spPr bwMode="auto">
            <a:xfrm>
              <a:off x="5148064" y="3020759"/>
              <a:ext cx="3088004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num. de estados permitidos em cada camada (obs: diferentes das camadas eletrônicas)</a:t>
              </a:r>
            </a:p>
          </p:txBody>
        </p:sp>
        <p:sp>
          <p:nvSpPr>
            <p:cNvPr id="7" name="Right Brace 2"/>
            <p:cNvSpPr/>
            <p:nvPr/>
          </p:nvSpPr>
          <p:spPr>
            <a:xfrm>
              <a:off x="4932040" y="2852936"/>
              <a:ext cx="216024" cy="129614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3"/>
          <p:cNvSpPr txBox="1"/>
          <p:nvPr/>
        </p:nvSpPr>
        <p:spPr bwMode="auto">
          <a:xfrm>
            <a:off x="4818311" y="5144015"/>
            <a:ext cx="36358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Núcleos com Z = N = 2, 6 ou 8 (</a:t>
            </a:r>
            <a:r>
              <a:rPr lang="en-US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He, </a:t>
            </a:r>
            <a:r>
              <a:rPr lang="en-US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e </a:t>
            </a:r>
            <a:r>
              <a:rPr lang="en-US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O) têm ‘dupla camada fechada’ → são os picos da curva de energia de ligação! </a:t>
            </a:r>
          </a:p>
        </p:txBody>
      </p:sp>
      <p:grpSp>
        <p:nvGrpSpPr>
          <p:cNvPr id="9" name="Group 5"/>
          <p:cNvGrpSpPr/>
          <p:nvPr/>
        </p:nvGrpSpPr>
        <p:grpSpPr>
          <a:xfrm>
            <a:off x="5141839" y="1524000"/>
            <a:ext cx="3672408" cy="2234187"/>
            <a:chOff x="5364088" y="768896"/>
            <a:chExt cx="3672408" cy="2234187"/>
          </a:xfrm>
        </p:grpSpPr>
        <p:pic>
          <p:nvPicPr>
            <p:cNvPr id="10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4088" y="768896"/>
              <a:ext cx="1549639" cy="2234187"/>
            </a:xfrm>
            <a:prstGeom prst="rect">
              <a:avLst/>
            </a:prstGeom>
          </p:spPr>
        </p:pic>
        <p:sp>
          <p:nvSpPr>
            <p:cNvPr id="11" name="TextBox 4"/>
            <p:cNvSpPr txBox="1"/>
            <p:nvPr/>
          </p:nvSpPr>
          <p:spPr bwMode="auto">
            <a:xfrm>
              <a:off x="6948264" y="836712"/>
              <a:ext cx="2088232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Maria Goeppert-Mayer: Nobel de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Física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de 1963,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segunda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e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última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mulher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a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ganhar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até</a:t>
              </a:r>
              <a:r>
                <a:rPr lang="en-US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hoje</a:t>
              </a:r>
              <a:endPara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905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Modelo</a:t>
            </a:r>
            <a:r>
              <a:rPr lang="en-US" dirty="0" smtClean="0"/>
              <a:t> de </a:t>
            </a:r>
            <a:r>
              <a:rPr lang="en-US" dirty="0" err="1" smtClean="0"/>
              <a:t>Camadas</a:t>
            </a:r>
            <a:r>
              <a:rPr lang="en-US" dirty="0" smtClean="0"/>
              <a:t>: Z </a:t>
            </a:r>
            <a:r>
              <a:rPr lang="en-US" dirty="0" err="1" smtClean="0"/>
              <a:t>baixo</a:t>
            </a:r>
            <a:r>
              <a:rPr lang="en-US" dirty="0" smtClean="0"/>
              <a:t> (≤ 8)</a:t>
            </a:r>
            <a:endParaRPr lang="en-US" dirty="0"/>
          </a:p>
        </p:txBody>
      </p:sp>
      <p:pic>
        <p:nvPicPr>
          <p:cNvPr id="12" name="Imagem 3" descr="Figura 43.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819" y="1996768"/>
            <a:ext cx="826362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15616" y="4157008"/>
            <a:ext cx="69847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Boro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 e o Nitrogênio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são instáveis, podendo decair para o 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(estável), via decaimento Beta: emissão de um elétron, ou de um pósitron (e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p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 n + e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   = Decaimento Beta 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n  p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+ e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-      </a:t>
            </a:r>
            <a:r>
              <a:rPr lang="pt-B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= Decaimento Beta </a:t>
            </a:r>
            <a:r>
              <a:rPr lang="pt-B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-</a:t>
            </a:r>
            <a:endParaRPr lang="pt-BR" sz="2000" b="0">
              <a:solidFill>
                <a:srgbClr val="FF0000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4" name="TextBox 1"/>
          <p:cNvSpPr txBox="1"/>
          <p:nvPr/>
        </p:nvSpPr>
        <p:spPr bwMode="auto">
          <a:xfrm>
            <a:off x="2877904" y="2037208"/>
            <a:ext cx="25002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pode! Decaimento Beta</a:t>
            </a:r>
          </a:p>
        </p:txBody>
      </p:sp>
      <p:sp>
        <p:nvSpPr>
          <p:cNvPr id="15" name="Freeform 2"/>
          <p:cNvSpPr/>
          <p:nvPr/>
        </p:nvSpPr>
        <p:spPr>
          <a:xfrm>
            <a:off x="7020272" y="2675931"/>
            <a:ext cx="752348" cy="328949"/>
          </a:xfrm>
          <a:custGeom>
            <a:avLst/>
            <a:gdLst>
              <a:gd name="connsiteX0" fmla="*/ 705532 w 705532"/>
              <a:gd name="connsiteY0" fmla="*/ 98013 h 215595"/>
              <a:gd name="connsiteX1" fmla="*/ 270454 w 705532"/>
              <a:gd name="connsiteY1" fmla="*/ 3947 h 215595"/>
              <a:gd name="connsiteX2" fmla="*/ 0 w 705532"/>
              <a:gd name="connsiteY2" fmla="*/ 215595 h 215595"/>
              <a:gd name="connsiteX3" fmla="*/ 0 w 705532"/>
              <a:gd name="connsiteY3" fmla="*/ 215595 h 21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532" h="215595">
                <a:moveTo>
                  <a:pt x="705532" y="98013"/>
                </a:moveTo>
                <a:cubicBezTo>
                  <a:pt x="546787" y="41181"/>
                  <a:pt x="388043" y="-15650"/>
                  <a:pt x="270454" y="3947"/>
                </a:cubicBezTo>
                <a:cubicBezTo>
                  <a:pt x="152865" y="23544"/>
                  <a:pt x="0" y="215595"/>
                  <a:pt x="0" y="215595"/>
                </a:cubicBezTo>
                <a:lnTo>
                  <a:pt x="0" y="215595"/>
                </a:lnTo>
              </a:path>
            </a:pathLst>
          </a:custGeom>
          <a:ln>
            <a:solidFill>
              <a:srgbClr val="3F81B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2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Modelo</a:t>
            </a:r>
            <a:r>
              <a:rPr lang="en-US" dirty="0" smtClean="0"/>
              <a:t> de </a:t>
            </a:r>
            <a:r>
              <a:rPr lang="en-US" dirty="0" err="1" smtClean="0"/>
              <a:t>Camadas</a:t>
            </a:r>
            <a:r>
              <a:rPr lang="en-US" dirty="0" smtClean="0"/>
              <a:t>: Z alto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7569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79512" y="1600200"/>
            <a:ext cx="37433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Poços de potencial do Nêutron e do Próton são diferentes – o do próton é bem mais raso e portanto com menos níveis</a:t>
            </a:r>
            <a:endParaRPr lang="pt-BR" sz="2000" b="0" dirty="0">
              <a:solidFill>
                <a:srgbClr val="FF0000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pic>
        <p:nvPicPr>
          <p:cNvPr id="5" name="Imagem 3" descr="Figura 43.1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1600200"/>
            <a:ext cx="49418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78817" y="2971800"/>
            <a:ext cx="460920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prótons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excesso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tornam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instável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via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decaimento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beta</a:t>
            </a: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p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 n + e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+ energia</a:t>
            </a:r>
            <a:endParaRPr lang="pt-BR" sz="2000" b="0" baseline="300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algn="just">
              <a:spcBef>
                <a:spcPct val="50000"/>
              </a:spcBef>
              <a:buFont typeface="Arial" pitchFamily="34" charset="0"/>
              <a:buChar char="•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n  p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+ e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-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+ energia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 final é manter os níveis preenchidos em ambos os lados com alturas aproximadamente iguais.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</a:p>
        </p:txBody>
      </p:sp>
      <p:sp>
        <p:nvSpPr>
          <p:cNvPr id="7" name="Rectangle 1"/>
          <p:cNvSpPr/>
          <p:nvPr/>
        </p:nvSpPr>
        <p:spPr>
          <a:xfrm>
            <a:off x="178817" y="5943600"/>
            <a:ext cx="5612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Conclusão (mais uma vez):  N &gt; Z em  núcleos estáveis com Z&gt;&gt;1!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23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e </a:t>
            </a:r>
            <a:r>
              <a:rPr lang="en-US" dirty="0" err="1" smtClean="0"/>
              <a:t>Radioatividade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292" r="5790"/>
          <a:stretch/>
        </p:blipFill>
        <p:spPr>
          <a:xfrm>
            <a:off x="4594080" y="2127915"/>
            <a:ext cx="4298400" cy="29670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07504" y="1924883"/>
            <a:ext cx="4320481" cy="424731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descoberta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radioatividade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Becquerel (1896) </a:t>
            </a:r>
          </a:p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diversos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cientistas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ajudaram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desvendar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natureza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Entre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destaca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-se 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casal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Pierre e Marie Curie </a:t>
            </a:r>
            <a:r>
              <a:rPr lang="en-US" sz="20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(Nobel </a:t>
            </a:r>
            <a:r>
              <a:rPr lang="en-US" sz="2000" b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Física</a:t>
            </a:r>
            <a:r>
              <a:rPr lang="en-US" sz="20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1903)</a:t>
            </a:r>
          </a:p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Descobriram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vários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elementos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radioativos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Rádio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Polônio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indent="-342900" algn="just">
              <a:spcBef>
                <a:spcPct val="50000"/>
              </a:spcBef>
              <a:buFontTx/>
              <a:buChar char="-"/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Marie Curie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depois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ganhou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ainda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Nobel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Química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única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pessoa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até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hoje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conseguir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isso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3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e </a:t>
            </a:r>
            <a:r>
              <a:rPr lang="en-US" dirty="0" err="1" smtClean="0"/>
              <a:t>Radioatividade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07356" y="1637775"/>
            <a:ext cx="712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J. J.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Thomson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Rutherford realizaram o experimento abaixo.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950618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5" name="Imagem 3" descr="Figura 43.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04193"/>
            <a:ext cx="6529278" cy="233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3" descr="Tabela 43.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068488"/>
            <a:ext cx="7811070" cy="154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60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e </a:t>
            </a:r>
            <a:r>
              <a:rPr lang="en-US" dirty="0" err="1" smtClean="0"/>
              <a:t>Radioatividade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43608" y="1572035"/>
            <a:ext cx="74168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P: Você tem 3 pílulas radioativas, uma emite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raios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α, outra raios β e outra raios γ. Você precisa engolir uma, colocar uma no bolso, e segurar uma na mão. Qual combinação é mais segura?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950618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5" name="Imagem 3" descr="Tabela 43.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068488"/>
            <a:ext cx="7811070" cy="154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387314"/>
              </p:ext>
            </p:extLst>
          </p:nvPr>
        </p:nvGraphicFramePr>
        <p:xfrm>
          <a:off x="3059832" y="2764234"/>
          <a:ext cx="5879976" cy="1972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92"/>
                <a:gridCol w="1959992"/>
                <a:gridCol w="1959992"/>
              </a:tblGrid>
              <a:tr h="39456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/>
                          <a:cs typeface="Arial"/>
                        </a:rPr>
                        <a:t>Engole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/>
                          <a:cs typeface="Arial"/>
                        </a:rPr>
                        <a:t>Bolso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/>
                          <a:cs typeface="Arial"/>
                        </a:rPr>
                        <a:t>Mão</a:t>
                      </a:r>
                    </a:p>
                  </a:txBody>
                  <a:tcPr/>
                </a:tc>
              </a:tr>
              <a:tr h="394563"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β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γ</a:t>
                      </a:r>
                      <a:endParaRPr lang="en-US"/>
                    </a:p>
                  </a:txBody>
                  <a:tcPr/>
                </a:tc>
              </a:tr>
              <a:tr h="394563"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β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γ</a:t>
                      </a:r>
                      <a:endParaRPr lang="en-US"/>
                    </a:p>
                  </a:txBody>
                  <a:tcPr/>
                </a:tc>
              </a:tr>
              <a:tr h="394563"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β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γ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α</a:t>
                      </a:r>
                      <a:endParaRPr lang="en-US"/>
                    </a:p>
                  </a:txBody>
                  <a:tcPr/>
                </a:tc>
              </a:tr>
              <a:tr h="394563"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γ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α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β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pilula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80257"/>
            <a:ext cx="2807208" cy="163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3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Alfa (</a:t>
            </a:r>
            <a:r>
              <a:rPr lang="el-GR" dirty="0" smtClean="0"/>
              <a:t>α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26818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1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64883"/>
            <a:ext cx="5256584" cy="374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/>
          <p:cNvSpPr txBox="1"/>
          <p:nvPr/>
        </p:nvSpPr>
        <p:spPr bwMode="auto">
          <a:xfrm>
            <a:off x="971600" y="1700499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Ocorre em núcleos pesados, além do pico da Curva de Energia de Ligação (energeticamente favorável se quebrar)</a:t>
            </a:r>
          </a:p>
        </p:txBody>
      </p:sp>
      <p:sp>
        <p:nvSpPr>
          <p:cNvPr id="6" name="TextBox 3"/>
          <p:cNvSpPr txBox="1"/>
          <p:nvPr/>
        </p:nvSpPr>
        <p:spPr bwMode="auto">
          <a:xfrm>
            <a:off x="6012160" y="2912441"/>
            <a:ext cx="28803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</a:t>
            </a:r>
            <a:r>
              <a:rPr lang="en-US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238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→ </a:t>
            </a:r>
            <a:r>
              <a:rPr lang="en-US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234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 + </a:t>
            </a:r>
            <a:r>
              <a:rPr lang="en-US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en-US" sz="2000" b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4"/>
          <p:cNvSpPr txBox="1"/>
          <p:nvPr/>
        </p:nvSpPr>
        <p:spPr bwMode="auto">
          <a:xfrm>
            <a:off x="6372199" y="3488505"/>
            <a:ext cx="217380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= 238,0505u;  </a:t>
            </a:r>
          </a:p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234,0436u; </a:t>
            </a:r>
          </a:p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 4,0026u</a:t>
            </a:r>
          </a:p>
        </p:txBody>
      </p:sp>
      <p:sp>
        <p:nvSpPr>
          <p:cNvPr id="8" name="TextBox 5"/>
          <p:cNvSpPr txBox="1"/>
          <p:nvPr/>
        </p:nvSpPr>
        <p:spPr bwMode="auto">
          <a:xfrm>
            <a:off x="5633466" y="5075003"/>
            <a:ext cx="347503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ΔE  = (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m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)c</a:t>
            </a:r>
            <a:r>
              <a:rPr lang="en-US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l-GR" sz="2000" b="0" baseline="-25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l-GR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=0,0046u = 4,3MeV ~ K</a:t>
            </a:r>
            <a:r>
              <a:rPr lang="el-GR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α </a:t>
            </a:r>
            <a:endParaRPr lang="en-US" sz="2000" b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0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Alfa (</a:t>
            </a:r>
            <a:r>
              <a:rPr lang="el-GR" dirty="0" smtClean="0"/>
              <a:t>α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933380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19" y="1666875"/>
            <a:ext cx="5653088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/>
          <p:nvPr/>
        </p:nvSpPr>
        <p:spPr bwMode="auto">
          <a:xfrm>
            <a:off x="179512" y="2523420"/>
            <a:ext cx="31683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Mecanismo: </a:t>
            </a: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tunelamento 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através da barreira Coulombiana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3"/>
          <p:cNvSpPr txBox="1"/>
          <p:nvPr/>
        </p:nvSpPr>
        <p:spPr bwMode="auto">
          <a:xfrm>
            <a:off x="251520" y="4028618"/>
            <a:ext cx="324036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núcleos de Hélio são fortemente ligados (v. pico na curva de energia de ligação), então é em geral mais energeticamente favorável emitir um núcleo inteiro do que um próton sozinho!</a:t>
            </a:r>
          </a:p>
        </p:txBody>
      </p:sp>
      <p:sp>
        <p:nvSpPr>
          <p:cNvPr id="7" name="TextBox 5"/>
          <p:cNvSpPr txBox="1"/>
          <p:nvPr/>
        </p:nvSpPr>
        <p:spPr bwMode="auto">
          <a:xfrm>
            <a:off x="5004048" y="2471157"/>
            <a:ext cx="40324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potencial p/ o </a:t>
            </a:r>
            <a:r>
              <a:rPr lang="el-G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α (carga +2) é </a:t>
            </a:r>
            <a:r>
              <a:rPr lang="x-none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dobro do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potencial p/ um próton)</a:t>
            </a:r>
          </a:p>
        </p:txBody>
      </p:sp>
    </p:spTree>
    <p:extLst>
      <p:ext uri="{BB962C8B-B14F-4D97-AF65-F5344CB8AC3E}">
        <p14:creationId xmlns:p14="http://schemas.microsoft.com/office/powerpoint/2010/main" val="4324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Gama (</a:t>
            </a:r>
            <a:r>
              <a:rPr lang="el-GR" dirty="0" smtClean="0"/>
              <a:t>γ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07745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2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063" y="2821360"/>
            <a:ext cx="391191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/>
          <p:cNvSpPr txBox="1"/>
          <p:nvPr/>
        </p:nvSpPr>
        <p:spPr bwMode="auto">
          <a:xfrm>
            <a:off x="1091426" y="1537311"/>
            <a:ext cx="77048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Mecanismo: emissão de um fóton pelo </a:t>
            </a: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decaimento espontâneo de um núcleon de um nível mais excitado para um menos excitado. 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Note que isso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não altera Z ou A</a:t>
            </a: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6" name="Group 7"/>
          <p:cNvGrpSpPr/>
          <p:nvPr/>
        </p:nvGrpSpPr>
        <p:grpSpPr>
          <a:xfrm>
            <a:off x="4644008" y="2821360"/>
            <a:ext cx="4248472" cy="3960440"/>
            <a:chOff x="4644008" y="2132856"/>
            <a:chExt cx="4248472" cy="3960440"/>
          </a:xfrm>
        </p:grpSpPr>
        <p:sp>
          <p:nvSpPr>
            <p:cNvPr id="7" name="TextBox 3"/>
            <p:cNvSpPr txBox="1"/>
            <p:nvPr/>
          </p:nvSpPr>
          <p:spPr bwMode="auto">
            <a:xfrm>
              <a:off x="4644008" y="2168339"/>
              <a:ext cx="424847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0"/>
                </a:spcBef>
              </a:pPr>
              <a:r>
                <a:rPr lang="en-US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Em geral ocorre </a:t>
              </a:r>
              <a:r>
                <a:rPr lang="el-G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logo </a:t>
              </a:r>
              <a:r>
                <a:rPr lang="en-US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após um decaimento </a:t>
              </a:r>
              <a:r>
                <a:rPr lang="el-GR" sz="2400" b="0">
                  <a:solidFill>
                    <a:schemeClr val="tx1"/>
                  </a:solidFill>
                  <a:latin typeface="Times New Roman"/>
                  <a:cs typeface="Times New Roman"/>
                </a:rPr>
                <a:t>α </a:t>
              </a:r>
              <a:r>
                <a:rPr lang="el-GR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ou β que deixa o núcleo ‘filho’ num estado excitado</a:t>
              </a:r>
              <a:r>
                <a:rPr lang="en-US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4644008" y="2132856"/>
              <a:ext cx="4248472" cy="3960440"/>
              <a:chOff x="4572000" y="2132856"/>
              <a:chExt cx="4464496" cy="4104456"/>
            </a:xfrm>
          </p:grpSpPr>
          <p:pic>
            <p:nvPicPr>
              <p:cNvPr id="9" name="Imagem 3" descr="Figura 43.2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90699" y="3590007"/>
                <a:ext cx="4445797" cy="24312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Rectangle 4"/>
              <p:cNvSpPr/>
              <p:nvPr/>
            </p:nvSpPr>
            <p:spPr>
              <a:xfrm>
                <a:off x="4572000" y="2132856"/>
                <a:ext cx="4464496" cy="4104456"/>
              </a:xfrm>
              <a:prstGeom prst="rect">
                <a:avLst/>
              </a:prstGeom>
              <a:noFill/>
              <a:ln w="15875">
                <a:solidFill>
                  <a:srgbClr val="3F81B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43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Beta (</a:t>
            </a:r>
            <a:r>
              <a:rPr lang="el-GR" dirty="0" smtClean="0"/>
              <a:t>β</a:t>
            </a:r>
            <a:r>
              <a:rPr lang="pt-BR" dirty="0" smtClean="0"/>
              <a:t>)</a:t>
            </a:r>
            <a:endParaRPr lang="en-US" dirty="0"/>
          </a:p>
        </p:txBody>
      </p:sp>
      <p:pic>
        <p:nvPicPr>
          <p:cNvPr id="18" name="Imagem 3" descr="Figura 43.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843" y="1700808"/>
            <a:ext cx="826362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2245296" y="4390072"/>
            <a:ext cx="453650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Decaimento Beta: emissão de um elétron (e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ou de um pósitron (e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algn="l">
              <a:spcBef>
                <a:spcPct val="50000"/>
              </a:spcBef>
            </a:pP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Decaim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. 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-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: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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pt-BR" sz="2000" b="0" dirty="0">
                <a:solidFill>
                  <a:srgbClr val="00009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 e</a:t>
            </a:r>
            <a:r>
              <a:rPr lang="pt-BR" sz="2000" b="0" baseline="30000" dirty="0">
                <a:solidFill>
                  <a:srgbClr val="00009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-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 energia</a:t>
            </a:r>
            <a:r>
              <a:rPr lang="pt-BR" sz="2000" b="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Decaim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. 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: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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pt-BR" sz="2000" b="0" dirty="0">
                <a:solidFill>
                  <a:srgbClr val="00009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 e</a:t>
            </a:r>
            <a:r>
              <a:rPr lang="pt-BR" sz="2000" b="0" baseline="30000" dirty="0">
                <a:solidFill>
                  <a:srgbClr val="00009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+ energia</a:t>
            </a:r>
            <a:r>
              <a:rPr lang="pt-BR" sz="2000" b="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21" name="TextBox 1"/>
          <p:cNvSpPr txBox="1"/>
          <p:nvPr/>
        </p:nvSpPr>
        <p:spPr bwMode="auto">
          <a:xfrm>
            <a:off x="3419872" y="1674476"/>
            <a:ext cx="25002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pode! Decaimento Beta</a:t>
            </a:r>
          </a:p>
        </p:txBody>
      </p:sp>
      <p:sp>
        <p:nvSpPr>
          <p:cNvPr id="22" name="Freeform 2"/>
          <p:cNvSpPr/>
          <p:nvPr/>
        </p:nvSpPr>
        <p:spPr>
          <a:xfrm>
            <a:off x="7219005" y="2313187"/>
            <a:ext cx="752348" cy="328949"/>
          </a:xfrm>
          <a:custGeom>
            <a:avLst/>
            <a:gdLst>
              <a:gd name="connsiteX0" fmla="*/ 705532 w 705532"/>
              <a:gd name="connsiteY0" fmla="*/ 98013 h 215595"/>
              <a:gd name="connsiteX1" fmla="*/ 270454 w 705532"/>
              <a:gd name="connsiteY1" fmla="*/ 3947 h 215595"/>
              <a:gd name="connsiteX2" fmla="*/ 0 w 705532"/>
              <a:gd name="connsiteY2" fmla="*/ 215595 h 215595"/>
              <a:gd name="connsiteX3" fmla="*/ 0 w 705532"/>
              <a:gd name="connsiteY3" fmla="*/ 215595 h 21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532" h="215595">
                <a:moveTo>
                  <a:pt x="705532" y="98013"/>
                </a:moveTo>
                <a:cubicBezTo>
                  <a:pt x="546787" y="41181"/>
                  <a:pt x="388043" y="-15650"/>
                  <a:pt x="270454" y="3947"/>
                </a:cubicBezTo>
                <a:cubicBezTo>
                  <a:pt x="152865" y="23544"/>
                  <a:pt x="0" y="215595"/>
                  <a:pt x="0" y="215595"/>
                </a:cubicBezTo>
                <a:lnTo>
                  <a:pt x="0" y="215595"/>
                </a:lnTo>
              </a:path>
            </a:pathLst>
          </a:custGeom>
          <a:ln>
            <a:solidFill>
              <a:srgbClr val="3F81B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3"/>
          <p:cNvGrpSpPr/>
          <p:nvPr/>
        </p:nvGrpSpPr>
        <p:grpSpPr>
          <a:xfrm>
            <a:off x="503923" y="3501008"/>
            <a:ext cx="8280264" cy="400110"/>
            <a:chOff x="503923" y="3501008"/>
            <a:chExt cx="8280264" cy="400110"/>
          </a:xfrm>
        </p:grpSpPr>
        <p:sp>
          <p:nvSpPr>
            <p:cNvPr id="24" name="TextBox 7"/>
            <p:cNvSpPr txBox="1"/>
            <p:nvPr/>
          </p:nvSpPr>
          <p:spPr bwMode="auto">
            <a:xfrm>
              <a:off x="503923" y="3501008"/>
              <a:ext cx="227850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</a:t>
              </a:r>
              <a:r>
                <a:rPr lang="en-US" sz="2000" b="0" baseline="-25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B12</a:t>
              </a:r>
              <a:r>
                <a:rPr lang="en-US" sz="20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= 12.01435 u</a:t>
              </a:r>
            </a:p>
          </p:txBody>
        </p:sp>
        <p:sp>
          <p:nvSpPr>
            <p:cNvPr id="25" name="Rectangle 8"/>
            <p:cNvSpPr/>
            <p:nvPr/>
          </p:nvSpPr>
          <p:spPr>
            <a:xfrm>
              <a:off x="6567506" y="3501008"/>
              <a:ext cx="22166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m</a:t>
              </a:r>
              <a:r>
                <a:rPr lang="en-US" sz="2000" b="0" baseline="-25000">
                  <a:solidFill>
                    <a:srgbClr val="000000"/>
                  </a:solidFill>
                  <a:latin typeface="Arial"/>
                  <a:cs typeface="Arial"/>
                </a:rPr>
                <a:t>N12</a:t>
              </a:r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 =12.01861 u</a:t>
              </a:r>
            </a:p>
          </p:txBody>
        </p:sp>
        <p:sp>
          <p:nvSpPr>
            <p:cNvPr id="26" name="Rectangle 44"/>
            <p:cNvSpPr/>
            <p:nvPr/>
          </p:nvSpPr>
          <p:spPr>
            <a:xfrm>
              <a:off x="3638682" y="3501008"/>
              <a:ext cx="2074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m</a:t>
              </a:r>
              <a:r>
                <a:rPr lang="en-US" sz="2000" b="0" baseline="-25000">
                  <a:solidFill>
                    <a:srgbClr val="000000"/>
                  </a:solidFill>
                  <a:latin typeface="Arial"/>
                  <a:cs typeface="Arial"/>
                </a:rPr>
                <a:t>C12</a:t>
              </a:r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 =12.0000 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25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Beta (</a:t>
            </a:r>
            <a:r>
              <a:rPr lang="el-GR" dirty="0" smtClean="0"/>
              <a:t>β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43496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2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53055"/>
            <a:ext cx="3816424" cy="41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0"/>
          <p:cNvSpPr txBox="1"/>
          <p:nvPr/>
        </p:nvSpPr>
        <p:spPr bwMode="auto">
          <a:xfrm>
            <a:off x="4788024" y="3681247"/>
            <a:ext cx="410445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possível ocorrer decaimento 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l-G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um nêutron </a:t>
            </a:r>
            <a:r>
              <a:rPr lang="el-GR" sz="20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isolado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(fora de um núcleo)? E decaimento β</a:t>
            </a:r>
            <a:r>
              <a:rPr lang="el-G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um próton </a:t>
            </a:r>
            <a:r>
              <a:rPr lang="el-GR" sz="20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isolado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457200" indent="-457200" algn="just">
              <a:spcBef>
                <a:spcPct val="50000"/>
              </a:spcBef>
              <a:buAutoNum type="alphaUcParenR"/>
            </a:pP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 e Sim       C)  Não e Sim</a:t>
            </a:r>
          </a:p>
          <a:p>
            <a:pPr marL="457200" indent="-457200" algn="just">
              <a:spcBef>
                <a:spcPct val="50000"/>
              </a:spcBef>
              <a:buAutoNum type="alphaUcParenR"/>
            </a:pP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 e Não       D) Não e Não</a:t>
            </a:r>
          </a:p>
        </p:txBody>
      </p:sp>
      <p:pic>
        <p:nvPicPr>
          <p:cNvPr id="6" name="Imagem 3" descr="Tabela 43.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33186"/>
          <a:stretch/>
        </p:blipFill>
        <p:spPr bwMode="auto">
          <a:xfrm>
            <a:off x="5004048" y="1524000"/>
            <a:ext cx="3600400" cy="135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82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Beta (</a:t>
            </a:r>
            <a:r>
              <a:rPr lang="el-GR" dirty="0" smtClean="0"/>
              <a:t>β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46489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2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56048"/>
            <a:ext cx="3816424" cy="41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0"/>
          <p:cNvSpPr txBox="1"/>
          <p:nvPr/>
        </p:nvSpPr>
        <p:spPr bwMode="auto">
          <a:xfrm>
            <a:off x="4788024" y="3684240"/>
            <a:ext cx="410445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possível ocorrer decaimento 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l-G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um nêutron </a:t>
            </a:r>
            <a:r>
              <a:rPr lang="el-GR" sz="20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isolado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(fora de um núcleo)? E decaimento β</a:t>
            </a:r>
            <a:r>
              <a:rPr lang="el-GR" sz="20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um próton </a:t>
            </a:r>
            <a:r>
              <a:rPr lang="el-GR" sz="2000" b="0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isolado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457200" indent="-457200" algn="just">
              <a:spcBef>
                <a:spcPct val="50000"/>
              </a:spcBef>
              <a:buAutoNum type="alphaUcParenR"/>
            </a:pP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 e Sim       C)  Não e Sim</a:t>
            </a:r>
          </a:p>
          <a:p>
            <a:pPr marL="457200" indent="-457200" algn="just">
              <a:spcBef>
                <a:spcPct val="50000"/>
              </a:spcBef>
              <a:buAutoNum type="alphaUcParenR"/>
            </a:pPr>
            <a:r>
              <a:rPr lang="el-GR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 e Não       </a:t>
            </a:r>
            <a:r>
              <a:rPr lang="el-GR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D) Não e Não</a:t>
            </a:r>
          </a:p>
        </p:txBody>
      </p:sp>
      <p:pic>
        <p:nvPicPr>
          <p:cNvPr id="6" name="Imagem 3" descr="Tabela 43.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33186"/>
          <a:stretch/>
        </p:blipFill>
        <p:spPr bwMode="auto">
          <a:xfrm>
            <a:off x="5004048" y="1524000"/>
            <a:ext cx="3600400" cy="135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9"/>
          <p:cNvSpPr/>
          <p:nvPr/>
        </p:nvSpPr>
        <p:spPr>
          <a:xfrm>
            <a:off x="5086163" y="3044294"/>
            <a:ext cx="3518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l-GR" sz="2000" b="0" baseline="-25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l-GR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(m</a:t>
            </a:r>
            <a:r>
              <a:rPr lang="el-GR" sz="2000" b="0" baseline="-25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el-GR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+m</a:t>
            </a:r>
            <a:r>
              <a:rPr lang="el-GR" sz="2000" b="0" baseline="-25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l-GR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= 0,00083u &gt;0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22"/>
          <p:cNvSpPr txBox="1"/>
          <p:nvPr/>
        </p:nvSpPr>
        <p:spPr bwMode="auto">
          <a:xfrm>
            <a:off x="611560" y="6060504"/>
            <a:ext cx="87129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Nêutrons isolados decaem após aprox. 10 minutos!</a:t>
            </a:r>
          </a:p>
          <a:p>
            <a:pPr>
              <a:spcBef>
                <a:spcPct val="50000"/>
              </a:spcBef>
            </a:pP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Mas prótons isolados são infinitamente estáveis (até onde se sabe) !</a:t>
            </a:r>
          </a:p>
        </p:txBody>
      </p:sp>
    </p:spTree>
    <p:extLst>
      <p:ext uri="{BB962C8B-B14F-4D97-AF65-F5344CB8AC3E}">
        <p14:creationId xmlns:p14="http://schemas.microsoft.com/office/powerpoint/2010/main" val="184822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Beta (</a:t>
            </a:r>
            <a:r>
              <a:rPr lang="el-GR" dirty="0" smtClean="0"/>
              <a:t>β</a:t>
            </a:r>
            <a:r>
              <a:rPr lang="pt-BR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778748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2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88307"/>
            <a:ext cx="3816424" cy="41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3"/>
          <p:cNvSpPr/>
          <p:nvPr/>
        </p:nvSpPr>
        <p:spPr>
          <a:xfrm>
            <a:off x="4211960" y="1531977"/>
            <a:ext cx="4824536" cy="50167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decaimento β</a:t>
            </a:r>
            <a:r>
              <a:rPr lang="el-G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um núcleo </a:t>
            </a:r>
            <a:r>
              <a:rPr lang="el-G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l-GR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 para </a:t>
            </a:r>
            <a:r>
              <a:rPr lang="el-G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l-GR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Z-1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só é possível 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&gt; 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 m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&lt;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isto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acontecer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ligação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Y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precisa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bem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maior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de X 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Compare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e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C:</a:t>
            </a:r>
          </a:p>
          <a:p>
            <a:pPr algn="just">
              <a:spcBef>
                <a:spcPct val="50000"/>
              </a:spcBef>
            </a:pP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N12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(7m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+ 5m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m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N12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)c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= (0,0757u)c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70,5 MeV</a:t>
            </a: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C12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(6m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+ 6m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b="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C12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)c</a:t>
            </a:r>
            <a:r>
              <a:rPr lang="en-US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= (0,0956u)c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89 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24"/>
          <p:cNvGrpSpPr/>
          <p:nvPr/>
        </p:nvGrpSpPr>
        <p:grpSpPr>
          <a:xfrm>
            <a:off x="4227527" y="3888507"/>
            <a:ext cx="4664953" cy="400110"/>
            <a:chOff x="179512" y="2852936"/>
            <a:chExt cx="4664953" cy="400110"/>
          </a:xfrm>
        </p:grpSpPr>
        <p:sp>
          <p:nvSpPr>
            <p:cNvPr id="7" name="Rectangle 25"/>
            <p:cNvSpPr/>
            <p:nvPr/>
          </p:nvSpPr>
          <p:spPr>
            <a:xfrm>
              <a:off x="2627784" y="2852936"/>
              <a:ext cx="22166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m</a:t>
              </a:r>
              <a:r>
                <a:rPr lang="en-US" sz="2000" b="0" baseline="-25000">
                  <a:solidFill>
                    <a:srgbClr val="000000"/>
                  </a:solidFill>
                  <a:latin typeface="Arial"/>
                  <a:cs typeface="Arial"/>
                </a:rPr>
                <a:t>N12</a:t>
              </a:r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 =12.01861 u</a:t>
              </a:r>
            </a:p>
          </p:txBody>
        </p:sp>
        <p:sp>
          <p:nvSpPr>
            <p:cNvPr id="8" name="Rectangle 26"/>
            <p:cNvSpPr/>
            <p:nvPr/>
          </p:nvSpPr>
          <p:spPr>
            <a:xfrm>
              <a:off x="179512" y="2852936"/>
              <a:ext cx="2074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m</a:t>
              </a:r>
              <a:r>
                <a:rPr lang="en-US" sz="2000" b="0" baseline="-25000">
                  <a:solidFill>
                    <a:srgbClr val="000000"/>
                  </a:solidFill>
                  <a:latin typeface="Arial"/>
                  <a:cs typeface="Arial"/>
                </a:rPr>
                <a:t>C12</a:t>
              </a:r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 =12.0000 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95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</a:t>
            </a:r>
            <a:r>
              <a:rPr lang="el-GR" dirty="0" smtClean="0"/>
              <a:t>β</a:t>
            </a:r>
            <a:r>
              <a:rPr lang="pt-BR" dirty="0" smtClean="0"/>
              <a:t> e a Força Fraca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1843414" y="1478757"/>
            <a:ext cx="57529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realidade é mais complicado….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03648" y="2126829"/>
            <a:ext cx="6336704" cy="4654971"/>
            <a:chOff x="3477408" y="1988839"/>
            <a:chExt cx="6336704" cy="4654971"/>
          </a:xfrm>
        </p:grpSpPr>
        <p:pic>
          <p:nvPicPr>
            <p:cNvPr id="5" name="Imagem 3" descr="Figura 43.21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2040" y="1988839"/>
              <a:ext cx="3841939" cy="4032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3"/>
            <p:cNvSpPr txBox="1"/>
            <p:nvPr/>
          </p:nvSpPr>
          <p:spPr bwMode="auto">
            <a:xfrm>
              <a:off x="3477408" y="4797151"/>
              <a:ext cx="6336704" cy="1846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tIns="0" bIns="0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l-GR" sz="2400" b="0">
                  <a:solidFill>
                    <a:srgbClr val="3872B8"/>
                  </a:solidFill>
                  <a:latin typeface="Times New Roman"/>
                  <a:cs typeface="Times New Roman"/>
                </a:rPr>
                <a:t>Um (</a:t>
              </a:r>
              <a:r>
                <a:rPr lang="el-GR" sz="2400" b="0" i="1">
                  <a:solidFill>
                    <a:srgbClr val="3872B8"/>
                  </a:solidFill>
                  <a:latin typeface="Times New Roman"/>
                  <a:cs typeface="Times New Roman"/>
                </a:rPr>
                <a:t>anti</a:t>
              </a:r>
              <a:r>
                <a:rPr lang="el-GR" sz="2400" b="0">
                  <a:solidFill>
                    <a:srgbClr val="3872B8"/>
                  </a:solidFill>
                  <a:latin typeface="Times New Roman"/>
                  <a:cs typeface="Times New Roman"/>
                </a:rPr>
                <a:t>)</a:t>
              </a:r>
              <a:r>
                <a:rPr lang="el-GR" sz="2400" b="0" i="1">
                  <a:solidFill>
                    <a:srgbClr val="3872B8"/>
                  </a:solidFill>
                  <a:latin typeface="Times New Roman"/>
                  <a:cs typeface="Times New Roman"/>
                </a:rPr>
                <a:t>neutrino </a:t>
              </a:r>
              <a:r>
                <a:rPr lang="el-GR" sz="2400" b="0">
                  <a:solidFill>
                    <a:srgbClr val="3872B8"/>
                  </a:solidFill>
                  <a:latin typeface="Times New Roman"/>
                  <a:cs typeface="Times New Roman"/>
                </a:rPr>
                <a:t>também é criado, levando parte da energia e momentum do nêutron original. Essa partícula é muito difícil de detectar, pois não tem carga e sua massa é (pelo menos) 100000 vezes menor que a do elétron.</a:t>
              </a:r>
              <a:endParaRPr lang="en-US" sz="2400" b="0" i="1">
                <a:solidFill>
                  <a:srgbClr val="3872B8"/>
                </a:solidFill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43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</a:t>
            </a:r>
            <a:r>
              <a:rPr lang="el-GR" dirty="0" smtClean="0"/>
              <a:t>β</a:t>
            </a:r>
            <a:r>
              <a:rPr lang="pt-BR" dirty="0" smtClean="0"/>
              <a:t> e a Força Fraca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44824"/>
            <a:ext cx="4623970" cy="2121479"/>
          </a:xfrm>
          <a:prstGeom prst="rect">
            <a:avLst/>
          </a:prstGeom>
        </p:spPr>
      </p:pic>
      <p:cxnSp>
        <p:nvCxnSpPr>
          <p:cNvPr id="8" name="Conector reto 27"/>
          <p:cNvCxnSpPr>
            <a:cxnSpLocks noChangeShapeType="1"/>
          </p:cNvCxnSpPr>
          <p:nvPr/>
        </p:nvCxnSpPr>
        <p:spPr bwMode="auto">
          <a:xfrm rot="5400000" flipH="1" flipV="1">
            <a:off x="1896800" y="4486522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9" name="TextBox 2"/>
          <p:cNvSpPr txBox="1"/>
          <p:nvPr/>
        </p:nvSpPr>
        <p:spPr bwMode="auto">
          <a:xfrm>
            <a:off x="1648588" y="1424498"/>
            <a:ext cx="58468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realidade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complicado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ainda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Rectangle 5"/>
          <p:cNvSpPr/>
          <p:nvPr/>
        </p:nvSpPr>
        <p:spPr>
          <a:xfrm>
            <a:off x="395535" y="3886200"/>
            <a:ext cx="83529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Tx/>
              <a:buChar char="-"/>
            </a:pP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partículas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</a:t>
            </a:r>
            <a:r>
              <a:rPr lang="en-US" sz="18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são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análogas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aos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fótons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, mas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ao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invés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transmitirem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a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força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eletromagnética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transmitem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a </a:t>
            </a:r>
            <a:r>
              <a:rPr lang="en-US" sz="1800" b="0" dirty="0" err="1">
                <a:solidFill>
                  <a:srgbClr val="000000"/>
                </a:solidFill>
                <a:latin typeface="Arial"/>
                <a:cs typeface="Arial"/>
              </a:rPr>
              <a:t>chamada</a:t>
            </a:r>
            <a:r>
              <a:rPr lang="en-US" sz="18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i="1" dirty="0">
                <a:solidFill>
                  <a:srgbClr val="000000"/>
                </a:solidFill>
                <a:latin typeface="Arial"/>
                <a:cs typeface="Arial"/>
              </a:rPr>
              <a:t>força nuclear fraca</a:t>
            </a:r>
          </a:p>
          <a:p>
            <a:pPr marL="285750" indent="-285750" algn="just">
              <a:spcAft>
                <a:spcPts val="1200"/>
              </a:spcAft>
              <a:buFontTx/>
              <a:buChar char="-"/>
            </a:pPr>
            <a:r>
              <a:rPr lang="el-GR" sz="1800" b="0" dirty="0">
                <a:solidFill>
                  <a:srgbClr val="000000"/>
                </a:solidFill>
                <a:latin typeface="Arial"/>
                <a:cs typeface="Arial"/>
              </a:rPr>
              <a:t>Existem outras duas ‘versões’ desta partícula,chamadas W</a:t>
            </a:r>
            <a:r>
              <a:rPr lang="el-GR" sz="1800" b="0" baseline="30000" dirty="0">
                <a:solidFill>
                  <a:srgbClr val="000000"/>
                </a:solidFill>
                <a:latin typeface="Arial"/>
                <a:cs typeface="Arial"/>
              </a:rPr>
              <a:t>+</a:t>
            </a:r>
            <a:r>
              <a:rPr lang="el-GR" sz="1800" b="0" dirty="0">
                <a:solidFill>
                  <a:srgbClr val="000000"/>
                </a:solidFill>
                <a:latin typeface="Arial"/>
                <a:cs typeface="Arial"/>
              </a:rPr>
              <a:t> (positiva, emitida no decaimento </a:t>
            </a: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</a:t>
            </a:r>
            <a:r>
              <a:rPr lang="pt-BR" sz="1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+</a:t>
            </a:r>
            <a:r>
              <a:rPr lang="el-GR" sz="1800" b="0" dirty="0">
                <a:solidFill>
                  <a:srgbClr val="000000"/>
                </a:solidFill>
                <a:latin typeface="Arial"/>
                <a:cs typeface="Arial"/>
              </a:rPr>
              <a:t>) e Z (neutra, responsável pela interação entre neutrinos e elétrons). A existência de todas elas foi confirmada em 1983, no CERN.</a:t>
            </a:r>
          </a:p>
          <a:p>
            <a:pPr marL="285750" indent="-285750" algn="just">
              <a:spcAft>
                <a:spcPts val="1200"/>
              </a:spcAft>
              <a:buFontTx/>
              <a:buChar char="-"/>
            </a:pPr>
            <a:r>
              <a:rPr lang="el-GR" sz="1800" b="0" dirty="0">
                <a:solidFill>
                  <a:srgbClr val="000000"/>
                </a:solidFill>
                <a:latin typeface="Arial"/>
                <a:cs typeface="Arial"/>
              </a:rPr>
              <a:t>Assim como as forças elétrica e magnética são aspectos de uma única interação (o eletromagnetismo), a força nuclear fraca e as forças eletromagnéticas também são aspectos de uma mesma interação unificada, chamada </a:t>
            </a:r>
            <a:r>
              <a:rPr lang="el-GR" sz="1800" i="1" dirty="0">
                <a:solidFill>
                  <a:srgbClr val="000000"/>
                </a:solidFill>
                <a:latin typeface="Arial"/>
                <a:cs typeface="Arial"/>
              </a:rPr>
              <a:t>interacão eletrofraca </a:t>
            </a:r>
            <a:r>
              <a:rPr lang="el-GR" sz="1800" b="0" dirty="0">
                <a:solidFill>
                  <a:srgbClr val="000000"/>
                </a:solidFill>
                <a:latin typeface="Arial"/>
                <a:cs typeface="Arial"/>
              </a:rPr>
              <a:t>(mas isso já é outra história...)</a:t>
            </a:r>
            <a:r>
              <a:rPr lang="el-GR" sz="1800" b="0" i="1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sz="18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1" name="Group 9"/>
          <p:cNvGrpSpPr/>
          <p:nvPr/>
        </p:nvGrpSpPr>
        <p:grpSpPr>
          <a:xfrm>
            <a:off x="5004048" y="2577678"/>
            <a:ext cx="3984631" cy="923330"/>
            <a:chOff x="5508104" y="2420888"/>
            <a:chExt cx="3394315" cy="923330"/>
          </a:xfrm>
        </p:grpSpPr>
        <p:sp>
          <p:nvSpPr>
            <p:cNvPr id="12" name="TextBox 4"/>
            <p:cNvSpPr txBox="1"/>
            <p:nvPr/>
          </p:nvSpPr>
          <p:spPr bwMode="auto">
            <a:xfrm>
              <a:off x="5508104" y="2420888"/>
              <a:ext cx="3312368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x-none" sz="1800" b="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emissão de um</a:t>
              </a:r>
              <a:r>
                <a:rPr lang="en-US" sz="1800" b="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en-US" sz="1800" b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partícula</a:t>
              </a:r>
              <a:r>
                <a:rPr lang="en-US" sz="180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W</a:t>
              </a:r>
              <a:r>
                <a:rPr lang="en-US" sz="1800" baseline="3000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–</a:t>
              </a:r>
              <a:r>
                <a:rPr lang="en-US" sz="1800" b="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, a qual rapidamente decai no e</a:t>
              </a:r>
              <a:r>
                <a:rPr lang="en-US" sz="1800" b="0" baseline="3000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–</a:t>
              </a:r>
              <a:r>
                <a:rPr lang="en-US" sz="1800" b="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  e no </a:t>
              </a:r>
              <a:r>
                <a:rPr lang="el-GR" sz="1800" b="0" i="1">
                  <a:solidFill>
                    <a:srgbClr val="3267CB"/>
                  </a:solidFill>
                  <a:latin typeface="Times New Roman"/>
                  <a:cs typeface="Times New Roman"/>
                </a:rPr>
                <a:t>ν</a:t>
              </a:r>
            </a:p>
          </p:txBody>
        </p:sp>
        <p:sp>
          <p:nvSpPr>
            <p:cNvPr id="13" name="TextBox 8"/>
            <p:cNvSpPr txBox="1"/>
            <p:nvPr/>
          </p:nvSpPr>
          <p:spPr bwMode="auto">
            <a:xfrm>
              <a:off x="8575111" y="2465181"/>
              <a:ext cx="32730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>
                  <a:solidFill>
                    <a:srgbClr val="3267CB"/>
                  </a:solidFill>
                  <a:latin typeface="Arial" pitchFamily="34" charset="0"/>
                  <a:cs typeface="Arial" pitchFamily="34" charset="0"/>
                </a:rPr>
                <a:t>_</a:t>
              </a:r>
            </a:p>
          </p:txBody>
        </p:sp>
      </p:grpSp>
      <p:sp>
        <p:nvSpPr>
          <p:cNvPr id="14" name="TextBox 18"/>
          <p:cNvSpPr txBox="1"/>
          <p:nvPr/>
        </p:nvSpPr>
        <p:spPr bwMode="auto">
          <a:xfrm>
            <a:off x="5041118" y="1840601"/>
            <a:ext cx="3886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obs</a:t>
            </a:r>
            <a:r>
              <a:rPr lang="en-US" sz="1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n-US" sz="1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slide é para ‘</a:t>
            </a:r>
            <a:r>
              <a:rPr lang="en-US" sz="16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informação</a:t>
            </a:r>
            <a:r>
              <a:rPr lang="en-US" sz="1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cultural’, </a:t>
            </a:r>
            <a:r>
              <a:rPr lang="en-US" sz="16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1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é parte da </a:t>
            </a:r>
            <a:r>
              <a:rPr lang="en-US" sz="16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matéria</a:t>
            </a:r>
            <a:endParaRPr lang="en-US" sz="16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9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Decaimento</a:t>
            </a:r>
            <a:r>
              <a:rPr lang="en-US" dirty="0" smtClean="0"/>
              <a:t> Nuclear: </a:t>
            </a:r>
            <a:r>
              <a:rPr lang="en-US" dirty="0" err="1" smtClean="0"/>
              <a:t>visão</a:t>
            </a:r>
            <a:r>
              <a:rPr lang="en-US" dirty="0" smtClean="0"/>
              <a:t> global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05472"/>
            <a:ext cx="3318849" cy="4752528"/>
          </a:xfrm>
          <a:prstGeom prst="rect">
            <a:avLst/>
          </a:prstGeom>
        </p:spPr>
      </p:pic>
      <p:sp>
        <p:nvSpPr>
          <p:cNvPr id="4" name="TextBox 11"/>
          <p:cNvSpPr txBox="1"/>
          <p:nvPr/>
        </p:nvSpPr>
        <p:spPr bwMode="auto">
          <a:xfrm>
            <a:off x="611560" y="1457400"/>
            <a:ext cx="439248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0" dirty="0">
                <a:solidFill>
                  <a:srgbClr val="337BA6"/>
                </a:solidFill>
                <a:latin typeface="Arial" pitchFamily="34" charset="0"/>
                <a:cs typeface="Arial" pitchFamily="34" charset="0"/>
              </a:rPr>
              <a:t>Classificação dos núcleos de acordo com seu mecanismo principal de decaimento</a:t>
            </a:r>
            <a:endParaRPr lang="pt-BR" sz="1800" b="0" dirty="0">
              <a:solidFill>
                <a:srgbClr val="337BA6"/>
              </a:solidFill>
              <a:latin typeface="Times New Roman"/>
              <a:cs typeface="Times New Roman"/>
            </a:endParaRPr>
          </a:p>
          <a:p>
            <a:pPr>
              <a:spcBef>
                <a:spcPct val="50000"/>
              </a:spcBef>
            </a:pPr>
            <a:endParaRPr lang="en-US" sz="1800" b="0">
              <a:solidFill>
                <a:srgbClr val="337BA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92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Decaimento</a:t>
            </a:r>
            <a:r>
              <a:rPr lang="en-US" dirty="0" smtClean="0"/>
              <a:t> Nuclear: </a:t>
            </a:r>
            <a:r>
              <a:rPr lang="en-US" dirty="0" err="1" smtClean="0"/>
              <a:t>visão</a:t>
            </a:r>
            <a:r>
              <a:rPr lang="en-US" dirty="0" smtClean="0"/>
              <a:t> global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05472"/>
            <a:ext cx="3318849" cy="4752528"/>
          </a:xfrm>
          <a:prstGeom prst="rect">
            <a:avLst/>
          </a:prstGeom>
        </p:spPr>
      </p:pic>
      <p:pic>
        <p:nvPicPr>
          <p:cNvPr id="4" name="Imagem 3" descr="Figura 43.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29148"/>
            <a:ext cx="2952328" cy="4683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1"/>
          <p:cNvSpPr txBox="1"/>
          <p:nvPr/>
        </p:nvSpPr>
        <p:spPr bwMode="auto">
          <a:xfrm>
            <a:off x="611560" y="1457400"/>
            <a:ext cx="439248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0" dirty="0">
                <a:solidFill>
                  <a:srgbClr val="337BA6"/>
                </a:solidFill>
                <a:latin typeface="Arial" pitchFamily="34" charset="0"/>
                <a:cs typeface="Arial" pitchFamily="34" charset="0"/>
              </a:rPr>
              <a:t>Classificação dos núcleos de acordo com seu mecanismo principal de decaimento</a:t>
            </a:r>
            <a:endParaRPr lang="pt-BR" sz="1800" b="0" dirty="0">
              <a:solidFill>
                <a:srgbClr val="337BA6"/>
              </a:solidFill>
              <a:latin typeface="Times New Roman"/>
              <a:cs typeface="Times New Roman"/>
            </a:endParaRPr>
          </a:p>
          <a:p>
            <a:pPr>
              <a:spcBef>
                <a:spcPct val="50000"/>
              </a:spcBef>
            </a:pPr>
            <a:endParaRPr lang="en-US" sz="1800" b="0">
              <a:solidFill>
                <a:srgbClr val="337BA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12"/>
          <p:cNvSpPr/>
          <p:nvPr/>
        </p:nvSpPr>
        <p:spPr>
          <a:xfrm rot="1978546">
            <a:off x="2970178" y="2813163"/>
            <a:ext cx="648072" cy="943269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13"/>
          <p:cNvSpPr txBox="1"/>
          <p:nvPr/>
        </p:nvSpPr>
        <p:spPr bwMode="auto">
          <a:xfrm>
            <a:off x="5292080" y="1601416"/>
            <a:ext cx="31683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0" dirty="0">
                <a:solidFill>
                  <a:srgbClr val="337BA6"/>
                </a:solidFill>
                <a:latin typeface="Arial" pitchFamily="34" charset="0"/>
                <a:cs typeface="Arial" pitchFamily="34" charset="0"/>
              </a:rPr>
              <a:t>Sequências de decaimentos</a:t>
            </a:r>
            <a:endParaRPr lang="pt-BR" sz="1800" b="0" dirty="0">
              <a:solidFill>
                <a:srgbClr val="337BA6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526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(</a:t>
            </a:r>
            <a:r>
              <a:rPr lang="en-US" dirty="0" err="1" smtClean="0"/>
              <a:t>Átomos</a:t>
            </a:r>
            <a:r>
              <a:rPr lang="en-US" dirty="0" smtClean="0"/>
              <a:t> </a:t>
            </a:r>
            <a:r>
              <a:rPr lang="en-US" dirty="0" err="1" smtClean="0"/>
              <a:t>Excitados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7914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25" y="1816100"/>
            <a:ext cx="482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 átomo excitado emitirá um fóton espontaneamente, em um instante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aleatório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9388" y="4624387"/>
            <a:ext cx="4608512" cy="936625"/>
            <a:chOff x="107504" y="4459010"/>
            <a:chExt cx="4608512" cy="936104"/>
          </a:xfrm>
        </p:grpSpPr>
        <p:sp>
          <p:nvSpPr>
            <p:cNvPr id="6" name="Rectangle 3"/>
            <p:cNvSpPr/>
            <p:nvPr/>
          </p:nvSpPr>
          <p:spPr>
            <a:xfrm>
              <a:off x="107504" y="4459010"/>
              <a:ext cx="4608512" cy="936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>
              <a:off x="107504" y="4593322"/>
              <a:ext cx="146782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Eq. de </a:t>
              </a:r>
            </a:p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Relaxação:</a:t>
              </a:r>
            </a:p>
          </p:txBody>
        </p:sp>
      </p:grp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420688" y="5818187"/>
            <a:ext cx="1560512" cy="735013"/>
            <a:chOff x="421441" y="5445224"/>
            <a:chExt cx="1560431" cy="735905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892" y="5445224"/>
              <a:ext cx="776980" cy="735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421441" y="5610229"/>
              <a:ext cx="7552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onde</a:t>
              </a: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195513" y="6456362"/>
            <a:ext cx="4104679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tipicamente: desde ms até ns.</a:t>
            </a: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2124075" y="6005512"/>
            <a:ext cx="65516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= tempo de vida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médio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do estado excitado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4925" y="2778125"/>
            <a:ext cx="4897438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Se o átomo ainda não tiver emitido até o instante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t,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probabilidade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de emitir no intervalo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seguinte é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 =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, sendo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r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uma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taxa de relaxação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que varia de transição p/ transição. </a:t>
            </a:r>
          </a:p>
        </p:txBody>
      </p:sp>
      <p:pic>
        <p:nvPicPr>
          <p:cNvPr id="14" name="Picture 3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44" y="4801870"/>
            <a:ext cx="2994907" cy="574312"/>
          </a:xfrm>
          <a:prstGeom prst="rect">
            <a:avLst/>
          </a:prstGeom>
        </p:spPr>
      </p:pic>
      <p:pic>
        <p:nvPicPr>
          <p:cNvPr id="15" name="Imagem 5" descr="Figura 42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644302"/>
            <a:ext cx="3744912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2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Nuclear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78551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25" y="2022475"/>
            <a:ext cx="482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 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núcleo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instável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emitirá uma 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partícula </a:t>
            </a:r>
            <a:r>
              <a:rPr lang="el-GR" sz="2000" b="0">
                <a:solidFill>
                  <a:srgbClr val="FF0000"/>
                </a:solidFill>
                <a:latin typeface="Arial" charset="0"/>
                <a:cs typeface="Arial" charset="0"/>
              </a:rPr>
              <a:t>α,β ou γ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espontaneamente, em um instante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aleatório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9388" y="4830762"/>
            <a:ext cx="4608512" cy="936625"/>
            <a:chOff x="107504" y="4459010"/>
            <a:chExt cx="4608512" cy="936104"/>
          </a:xfrm>
        </p:grpSpPr>
        <p:sp>
          <p:nvSpPr>
            <p:cNvPr id="6" name="Rectangle 3"/>
            <p:cNvSpPr/>
            <p:nvPr/>
          </p:nvSpPr>
          <p:spPr>
            <a:xfrm>
              <a:off x="107504" y="4459010"/>
              <a:ext cx="4608512" cy="936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>
              <a:off x="107504" y="4593322"/>
              <a:ext cx="146782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Eq. de </a:t>
              </a:r>
            </a:p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Relaxação:</a:t>
              </a:r>
            </a:p>
          </p:txBody>
        </p:sp>
      </p:grp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420688" y="5818187"/>
            <a:ext cx="1560512" cy="735013"/>
            <a:chOff x="421441" y="5445224"/>
            <a:chExt cx="1560431" cy="735905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892" y="5445224"/>
              <a:ext cx="776980" cy="735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421441" y="5610229"/>
              <a:ext cx="7552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onde</a:t>
              </a:r>
            </a:p>
          </p:txBody>
        </p:sp>
      </p:grp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2124075" y="6005512"/>
            <a:ext cx="70199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= tempo de vida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médio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(ou ‘constante de tempo’) do núcleo 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4924" y="3031182"/>
            <a:ext cx="5041131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Se o núcleo ainda não tiver emitido até o instante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t,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probabilidade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de emitir no intervalo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seguinte é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 =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, sendo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r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uma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taxa de relaxação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que varia de transição p/ transição. </a:t>
            </a:r>
          </a:p>
        </p:txBody>
      </p:sp>
      <p:grpSp>
        <p:nvGrpSpPr>
          <p:cNvPr id="13" name="Group 6"/>
          <p:cNvGrpSpPr/>
          <p:nvPr/>
        </p:nvGrpSpPr>
        <p:grpSpPr>
          <a:xfrm>
            <a:off x="5230509" y="1879054"/>
            <a:ext cx="3661971" cy="4176000"/>
            <a:chOff x="5076056" y="1556792"/>
            <a:chExt cx="3661971" cy="4176000"/>
          </a:xfrm>
        </p:grpSpPr>
        <p:pic>
          <p:nvPicPr>
            <p:cNvPr id="14" name="Imagem 3" descr="Figura 43.16.png"/>
            <p:cNvPicPr>
              <a:picLocks noChangeAspect="1"/>
            </p:cNvPicPr>
            <p:nvPr/>
          </p:nvPicPr>
          <p:blipFill rotWithShape="1">
            <a:blip r:embed="rId3" cstate="print"/>
            <a:srcRect t="-3" b="10"/>
            <a:stretch/>
          </p:blipFill>
          <p:spPr bwMode="auto">
            <a:xfrm>
              <a:off x="5076056" y="1556792"/>
              <a:ext cx="3661971" cy="41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2"/>
            <p:cNvSpPr/>
            <p:nvPr/>
          </p:nvSpPr>
          <p:spPr>
            <a:xfrm>
              <a:off x="5868144" y="4149080"/>
              <a:ext cx="864096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Rectangle 7"/>
          <p:cNvSpPr/>
          <p:nvPr/>
        </p:nvSpPr>
        <p:spPr>
          <a:xfrm>
            <a:off x="5004048" y="4759374"/>
            <a:ext cx="1512168" cy="12961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44" y="5008245"/>
            <a:ext cx="2994907" cy="57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Nuclear</a:t>
            </a:r>
            <a:endParaRPr lang="en-US" dirty="0"/>
          </a:p>
        </p:txBody>
      </p:sp>
      <p:cxnSp>
        <p:nvCxnSpPr>
          <p:cNvPr id="18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75695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19" name="Imagem 3" descr="Figura 43.1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538" y="2677342"/>
            <a:ext cx="350162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"/>
          <p:cNvSpPr txBox="1"/>
          <p:nvPr/>
        </p:nvSpPr>
        <p:spPr bwMode="auto">
          <a:xfrm>
            <a:off x="323528" y="1513809"/>
            <a:ext cx="4536504" cy="10772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Meia-vida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tempo após o qual metade dos núcleos originais já decaiu </a:t>
            </a:r>
            <a:b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N(t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1/2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= N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/2 →</a:t>
            </a:r>
            <a:r>
              <a:rPr lang="en-US" sz="2000" b="0" i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t-BR" sz="2000" b="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1/2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l-GR" sz="2400" b="0" dirty="0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l-GR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ln 2  = 0.693 </a:t>
            </a:r>
            <a:r>
              <a:rPr lang="el-GR" sz="2400" b="0" dirty="0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5076056" y="1669230"/>
            <a:ext cx="3661971" cy="4176000"/>
            <a:chOff x="5076056" y="1556792"/>
            <a:chExt cx="3661971" cy="4176000"/>
          </a:xfrm>
        </p:grpSpPr>
        <p:pic>
          <p:nvPicPr>
            <p:cNvPr id="22" name="Imagem 3" descr="Figura 43.16.png"/>
            <p:cNvPicPr>
              <a:picLocks noChangeAspect="1"/>
            </p:cNvPicPr>
            <p:nvPr/>
          </p:nvPicPr>
          <p:blipFill rotWithShape="1">
            <a:blip r:embed="rId3" cstate="print"/>
            <a:srcRect t="-3" b="10"/>
            <a:stretch/>
          </p:blipFill>
          <p:spPr bwMode="auto">
            <a:xfrm>
              <a:off x="5076056" y="1556792"/>
              <a:ext cx="3661971" cy="41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4"/>
            <p:cNvSpPr/>
            <p:nvPr/>
          </p:nvSpPr>
          <p:spPr>
            <a:xfrm>
              <a:off x="6444208" y="4077072"/>
              <a:ext cx="360040" cy="288032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971600" y="5989712"/>
            <a:ext cx="7200800" cy="792088"/>
            <a:chOff x="971600" y="5877274"/>
            <a:chExt cx="7200800" cy="792088"/>
          </a:xfrm>
        </p:grpSpPr>
        <p:grpSp>
          <p:nvGrpSpPr>
            <p:cNvPr id="25" name="Group 4"/>
            <p:cNvGrpSpPr>
              <a:grpSpLocks/>
            </p:cNvGrpSpPr>
            <p:nvPr/>
          </p:nvGrpSpPr>
          <p:grpSpPr bwMode="auto">
            <a:xfrm>
              <a:off x="971600" y="5877274"/>
              <a:ext cx="7200800" cy="792088"/>
              <a:chOff x="60954" y="4603467"/>
              <a:chExt cx="4655062" cy="791647"/>
            </a:xfrm>
          </p:grpSpPr>
          <p:sp>
            <p:nvSpPr>
              <p:cNvPr id="27" name="Rectangle 3"/>
              <p:cNvSpPr/>
              <p:nvPr/>
            </p:nvSpPr>
            <p:spPr>
              <a:xfrm>
                <a:off x="107504" y="4603467"/>
                <a:ext cx="4608512" cy="79164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TextBox 2"/>
              <p:cNvSpPr txBox="1">
                <a:spLocks noChangeArrowheads="1"/>
              </p:cNvSpPr>
              <p:nvPr/>
            </p:nvSpPr>
            <p:spPr bwMode="auto">
              <a:xfrm>
                <a:off x="60954" y="4648037"/>
                <a:ext cx="1002313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2000" b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Eq. de </a:t>
                </a:r>
              </a:p>
              <a:p>
                <a:pPr algn="ctr" eaLnBrk="1" hangingPunct="1"/>
                <a:r>
                  <a:rPr lang="en-US" sz="2000" b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Relaxação:</a:t>
                </a:r>
              </a:p>
            </p:txBody>
          </p:sp>
        </p:grpSp>
        <p:pic>
          <p:nvPicPr>
            <p:cNvPr id="26" name="Picture 8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5913671"/>
              <a:ext cx="5686983" cy="683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260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Decaimento</a:t>
            </a:r>
            <a:r>
              <a:rPr lang="en-US" dirty="0" smtClean="0"/>
              <a:t> Nuclear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84081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3" descr="Figura 43.1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538" y="2685728"/>
            <a:ext cx="350162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/>
          <p:cNvSpPr txBox="1"/>
          <p:nvPr/>
        </p:nvSpPr>
        <p:spPr bwMode="auto">
          <a:xfrm>
            <a:off x="323528" y="1522195"/>
            <a:ext cx="4536504" cy="10772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Meia-vida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tempo após o qual metade dos núcleos originais já decaiu </a:t>
            </a:r>
            <a:b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N(t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1/2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= N</a:t>
            </a:r>
            <a:r>
              <a:rPr lang="en-US" sz="20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/2 →</a:t>
            </a:r>
            <a:r>
              <a:rPr lang="en-US" sz="2000" b="0" i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t-BR" sz="2000" b="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1/2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l-GR" sz="2400" b="0" dirty="0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l-GR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ln 2  = 0.693 </a:t>
            </a:r>
            <a:r>
              <a:rPr lang="el-GR" sz="2400" b="0" dirty="0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l-G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4860032" y="1621517"/>
            <a:ext cx="4032448" cy="4524315"/>
          </a:xfrm>
          <a:prstGeom prst="rect">
            <a:avLst/>
          </a:prstGeom>
          <a:solidFill>
            <a:schemeClr val="bg1"/>
          </a:solidFill>
          <a:ln>
            <a:solidFill>
              <a:srgbClr val="337BA6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TextBox 5"/>
          <p:cNvSpPr txBox="1"/>
          <p:nvPr/>
        </p:nvSpPr>
        <p:spPr bwMode="auto">
          <a:xfrm>
            <a:off x="4860032" y="1647885"/>
            <a:ext cx="410445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1800" b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livre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10,5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minutos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Flúor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18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tomografia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emissão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pósitrons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109,8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minutos</a:t>
            </a:r>
            <a:endParaRPr lang="en-US" sz="1800" b="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Iodo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131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radioterapia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p/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câncer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tireóide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dias</a:t>
            </a:r>
            <a:endParaRPr lang="en-US" sz="18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Césio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137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Cs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raios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l-GR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γ usados em aplicações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industriais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medicinais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Acidente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Goiânia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/1987):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anos</a:t>
            </a:r>
            <a:endParaRPr lang="en-US" sz="18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para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datação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históricos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5730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anos</a:t>
            </a:r>
            <a:endParaRPr lang="en-US" sz="18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Potássio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K 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p/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datação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rochas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1,28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bilhão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anos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Urânio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238</a:t>
            </a:r>
            <a:r>
              <a:rPr lang="en-US" sz="1800" b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4,5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bilhões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anos</a:t>
            </a:r>
            <a:r>
              <a:rPr lang="en-US" sz="18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683568" y="6226314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atividade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amostra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= num.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decaimentos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/s = </a:t>
            </a:r>
            <a:r>
              <a:rPr lang="en-US" sz="2000" b="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N(t) .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1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Bequerel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Bq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 = 1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decaimento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/s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7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3" b="482"/>
          <a:stretch/>
        </p:blipFill>
        <p:spPr bwMode="auto">
          <a:xfrm>
            <a:off x="0" y="1600200"/>
            <a:ext cx="9144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79611" y="1569730"/>
            <a:ext cx="74088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9pPr>
          </a:lstStyle>
          <a:p>
            <a:pPr eaLnBrk="1" hangingPunct="1"/>
            <a:r>
              <a:rPr lang="en-US" sz="3600" b="1" dirty="0" err="1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Produção</a:t>
            </a:r>
            <a:r>
              <a:rPr lang="en-US" sz="3600" b="1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de </a:t>
            </a:r>
            <a:r>
              <a:rPr lang="en-US" sz="3600" b="1" dirty="0" err="1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Radiocarbono</a:t>
            </a:r>
            <a:r>
              <a:rPr lang="en-US" sz="3600" b="1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(</a:t>
            </a:r>
            <a:r>
              <a:rPr lang="en-US" sz="3600" b="1" baseline="30000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14</a:t>
            </a:r>
            <a:r>
              <a:rPr lang="en-US" sz="3600" b="1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1520" y="4581128"/>
            <a:ext cx="1143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Arial" charset="0"/>
              </a:rPr>
              <a:t>78%N</a:t>
            </a:r>
          </a:p>
        </p:txBody>
      </p:sp>
      <p:sp>
        <p:nvSpPr>
          <p:cNvPr id="6" name="TextBox 1"/>
          <p:cNvSpPr txBox="1"/>
          <p:nvPr/>
        </p:nvSpPr>
        <p:spPr bwMode="auto">
          <a:xfrm>
            <a:off x="104087" y="2340114"/>
            <a:ext cx="87883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Origem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colisões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prótons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energéticos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vindo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espaço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profundo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(“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raios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cósmicos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”) com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nitrogênio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atmosfera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611304"/>
            <a:ext cx="3048000" cy="1170496"/>
          </a:xfrm>
          <a:prstGeom prst="rect">
            <a:avLst/>
          </a:prstGeom>
          <a:solidFill>
            <a:srgbClr val="AEE0EC"/>
          </a:solidFill>
        </p:spPr>
      </p:pic>
    </p:spTree>
    <p:extLst>
      <p:ext uri="{BB962C8B-B14F-4D97-AF65-F5344CB8AC3E}">
        <p14:creationId xmlns:p14="http://schemas.microsoft.com/office/powerpoint/2010/main" val="415253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7" b="2918"/>
          <a:stretch/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82960" y="1524000"/>
            <a:ext cx="767747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9pPr>
          </a:lstStyle>
          <a:p>
            <a:pPr eaLnBrk="1" hangingPunct="1"/>
            <a:r>
              <a:rPr lang="en-US" sz="3600" b="1" dirty="0" err="1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Produção</a:t>
            </a:r>
            <a:r>
              <a:rPr lang="en-US" sz="3600" b="1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de </a:t>
            </a:r>
            <a:r>
              <a:rPr lang="en-US" sz="3600" b="1" dirty="0" err="1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dióxido</a:t>
            </a:r>
            <a:r>
              <a:rPr lang="en-US" sz="3600" b="1" dirty="0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de </a:t>
            </a:r>
            <a:r>
              <a:rPr lang="en-US" sz="3600" b="1" dirty="0" err="1">
                <a:solidFill>
                  <a:srgbClr val="7E002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carbono</a:t>
            </a:r>
            <a:endParaRPr lang="en-US" sz="3600" b="1" dirty="0">
              <a:solidFill>
                <a:srgbClr val="7E002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5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9"/>
          <a:stretch/>
        </p:blipFill>
        <p:spPr bwMode="auto">
          <a:xfrm>
            <a:off x="-20991" y="1524000"/>
            <a:ext cx="9180513" cy="5340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6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22199" r="196" b="-729"/>
          <a:stretch/>
        </p:blipFill>
        <p:spPr bwMode="auto">
          <a:xfrm>
            <a:off x="0" y="1524000"/>
            <a:ext cx="9144000" cy="538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/>
          <p:nvPr/>
        </p:nvSpPr>
        <p:spPr>
          <a:xfrm>
            <a:off x="457200" y="5638800"/>
            <a:ext cx="777557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2800" b="1" dirty="0" smtClean="0">
                <a:solidFill>
                  <a:srgbClr val="FFFF00"/>
                </a:solidFill>
                <a:latin typeface="Arial"/>
                <a:cs typeface="Arial"/>
              </a:rPr>
              <a:t>Equilíbrio</a:t>
            </a:r>
            <a:r>
              <a:rPr lang="pt-BR" sz="2800" b="1" dirty="0">
                <a:solidFill>
                  <a:srgbClr val="FFFF00"/>
                </a:solidFill>
                <a:latin typeface="Arial"/>
                <a:cs typeface="Arial"/>
              </a:rPr>
              <a:t>: a produção compensa as perdas por decaimento</a:t>
            </a:r>
          </a:p>
        </p:txBody>
      </p:sp>
      <p:sp>
        <p:nvSpPr>
          <p:cNvPr id="5" name="TextBox 1"/>
          <p:cNvSpPr txBox="1"/>
          <p:nvPr/>
        </p:nvSpPr>
        <p:spPr bwMode="auto">
          <a:xfrm>
            <a:off x="4716016" y="1575137"/>
            <a:ext cx="4464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Proporção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equilíbrio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atual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</a:p>
          <a:p>
            <a:pPr>
              <a:spcBef>
                <a:spcPct val="50000"/>
              </a:spcBef>
            </a:pPr>
            <a:r>
              <a:rPr lang="en-US" sz="24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/ </a:t>
            </a:r>
            <a:r>
              <a:rPr lang="en-US" sz="24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= 1,3x10</a:t>
            </a:r>
            <a:r>
              <a:rPr lang="en-US" sz="24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-12</a:t>
            </a:r>
          </a:p>
        </p:txBody>
      </p:sp>
    </p:spTree>
    <p:extLst>
      <p:ext uri="{BB962C8B-B14F-4D97-AF65-F5344CB8AC3E}">
        <p14:creationId xmlns:p14="http://schemas.microsoft.com/office/powerpoint/2010/main" val="156685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22196" r="196" b="-2014"/>
          <a:stretch/>
        </p:blipFill>
        <p:spPr bwMode="auto">
          <a:xfrm>
            <a:off x="0" y="1524000"/>
            <a:ext cx="9144000" cy="547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/>
          <p:nvPr/>
        </p:nvSpPr>
        <p:spPr>
          <a:xfrm>
            <a:off x="2951163" y="2575581"/>
            <a:ext cx="6192837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Morte: as trocas de carbono são interrompidas</a:t>
            </a:r>
          </a:p>
        </p:txBody>
      </p:sp>
    </p:spTree>
    <p:extLst>
      <p:ext uri="{BB962C8B-B14F-4D97-AF65-F5344CB8AC3E}">
        <p14:creationId xmlns:p14="http://schemas.microsoft.com/office/powerpoint/2010/main" val="37744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22117" r="196" b="-2014"/>
          <a:stretch/>
        </p:blipFill>
        <p:spPr bwMode="auto">
          <a:xfrm>
            <a:off x="0" y="1524000"/>
            <a:ext cx="9144000" cy="547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0951"/>
            <a:ext cx="27495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76200" y="5596164"/>
            <a:ext cx="8294687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2800" b="1" dirty="0">
                <a:solidFill>
                  <a:srgbClr val="FFFF00"/>
                </a:solidFill>
                <a:latin typeface="Arial"/>
                <a:cs typeface="Arial"/>
              </a:rPr>
              <a:t>Sistema fechado: apenas o decaimento </a:t>
            </a:r>
            <a:endParaRPr lang="pt-BR" sz="2800" b="1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algn="ctr"/>
            <a:r>
              <a:rPr lang="pt-BR" sz="2800" b="1" dirty="0" smtClean="0">
                <a:solidFill>
                  <a:srgbClr val="FFFF00"/>
                </a:solidFill>
                <a:latin typeface="Arial"/>
                <a:cs typeface="Arial"/>
              </a:rPr>
              <a:t>altera </a:t>
            </a:r>
            <a:r>
              <a:rPr lang="pt-BR" sz="2800" b="1" dirty="0">
                <a:solidFill>
                  <a:srgbClr val="FFFF00"/>
                </a:solidFill>
                <a:latin typeface="Arial"/>
                <a:cs typeface="Arial"/>
              </a:rPr>
              <a:t>a razão isotópica</a:t>
            </a:r>
          </a:p>
        </p:txBody>
      </p:sp>
    </p:spTree>
    <p:extLst>
      <p:ext uri="{BB962C8B-B14F-4D97-AF65-F5344CB8AC3E}">
        <p14:creationId xmlns:p14="http://schemas.microsoft.com/office/powerpoint/2010/main" val="194228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0" y="1576363"/>
            <a:ext cx="9144000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9pPr>
          </a:lstStyle>
          <a:p>
            <a:pPr algn="ctr" eaLnBrk="1" hangingPunct="1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Aplicação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em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diversas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áreas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da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ciência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60462" y="2662076"/>
            <a:ext cx="682307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gency FB" charset="0"/>
                <a:ea typeface="SimSun" charset="0"/>
                <a:cs typeface="SimSun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Arqueologia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Processos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deposicionais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Estudo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de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incêndios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naturais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Clima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global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Correntes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marinhas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Traçador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em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processos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73E87"/>
                  </a:outerShdw>
                </a:effectLst>
                <a:latin typeface="Arial" charset="0"/>
              </a:rPr>
              <a:t>biomédicos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73E87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6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Radiocarbono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4461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Box 1"/>
          <p:cNvSpPr txBox="1"/>
          <p:nvPr/>
        </p:nvSpPr>
        <p:spPr bwMode="auto">
          <a:xfrm>
            <a:off x="899592" y="1537171"/>
            <a:ext cx="7704856" cy="1015663"/>
          </a:xfrm>
          <a:prstGeom prst="rect">
            <a:avLst/>
          </a:prstGeom>
          <a:noFill/>
          <a:ln w="9525">
            <a:solidFill>
              <a:srgbClr val="34569F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Arqueólogos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encontram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pedaço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carvão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5,0g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proveniente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fogueira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acesa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caçadores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pré-históricos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amostra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atividade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0,35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Bq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devidos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" name="TextBox 3"/>
          <p:cNvSpPr txBox="1"/>
          <p:nvPr/>
        </p:nvSpPr>
        <p:spPr bwMode="auto">
          <a:xfrm>
            <a:off x="395536" y="2802250"/>
            <a:ext cx="8712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buAutoNum type="arabicPeriod"/>
            </a:pP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Meia-vida: t</a:t>
            </a:r>
            <a:r>
              <a:rPr lang="en-US" sz="18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1/2 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5730 anos = 1,807x10</a:t>
            </a:r>
            <a:r>
              <a:rPr lang="en-US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 -&gt; </a:t>
            </a:r>
            <a:r>
              <a:rPr lang="en-US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 = ln 2 /t</a:t>
            </a:r>
            <a:r>
              <a:rPr lang="en-US" sz="18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1/2  </a:t>
            </a:r>
            <a:r>
              <a:rPr lang="en-US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3,84 x 10</a:t>
            </a:r>
            <a:r>
              <a:rPr lang="en-US" sz="180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-12</a:t>
            </a:r>
            <a:r>
              <a:rPr lang="en-US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</a:t>
            </a:r>
            <a:r>
              <a:rPr lang="en-US" sz="180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</a:t>
            </a:r>
            <a:endParaRPr lang="en-US" sz="1800" b="0" baseline="30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22"/>
          <p:cNvSpPr txBox="1"/>
          <p:nvPr/>
        </p:nvSpPr>
        <p:spPr bwMode="auto">
          <a:xfrm>
            <a:off x="395536" y="3522330"/>
            <a:ext cx="8712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+mj-lt"/>
              <a:buAutoNum type="arabicPeriod" startAt="2"/>
            </a:pP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 de </a:t>
            </a:r>
            <a:r>
              <a:rPr lang="en-US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na amostra agora: N</a:t>
            </a:r>
            <a:r>
              <a:rPr lang="en-US" sz="1800" b="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en-US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(t) = 0,35 / r =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9,1x10</a:t>
            </a:r>
            <a:r>
              <a:rPr lang="en-US" sz="1800" baseline="30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núcleos</a:t>
            </a:r>
            <a:endParaRPr lang="en-US" sz="1800" b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23"/>
          <p:cNvSpPr txBox="1"/>
          <p:nvPr/>
        </p:nvSpPr>
        <p:spPr bwMode="auto">
          <a:xfrm>
            <a:off x="395536" y="4170402"/>
            <a:ext cx="871296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50000"/>
              </a:spcBef>
              <a:buFont typeface="+mj-lt"/>
              <a:buAutoNum type="arabicPeriod" startAt="3"/>
            </a:pPr>
            <a: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Num de </a:t>
            </a:r>
            <a:r>
              <a:rPr lang="en-US" sz="1800" b="0" baseline="30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 na amostra (agora e tb em t=0): </a:t>
            </a:r>
            <a:b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N</a:t>
            </a:r>
            <a:r>
              <a:rPr lang="en-US" sz="1800" b="0" baseline="-25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= m / m(</a:t>
            </a:r>
            <a:r>
              <a:rPr lang="en-US" sz="1800" b="0" baseline="30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C) = 5,0g/(12 x </a:t>
            </a:r>
            <a:r>
              <a:rPr lang="pt-BR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1,6605 x 10</a:t>
            </a:r>
            <a:r>
              <a:rPr lang="pt-BR" sz="1800" b="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-24</a:t>
            </a:r>
            <a:r>
              <a:rPr lang="pt-BR"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g) = 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2,51x10</a:t>
            </a:r>
            <a:r>
              <a:rPr lang="pt-BR" sz="180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 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núcleos.</a:t>
            </a:r>
          </a:p>
          <a:p>
            <a:pPr algn="just">
              <a:spcBef>
                <a:spcPct val="50000"/>
              </a:spcBef>
            </a:pP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Portanto no presente a proporção de </a:t>
            </a:r>
            <a:r>
              <a:rPr lang="pt-BR" sz="180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é N</a:t>
            </a:r>
            <a:r>
              <a:rPr lang="pt-BR" sz="18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/N</a:t>
            </a:r>
            <a:r>
              <a:rPr lang="pt-BR" sz="1800" baseline="-25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(t) = 3,6 x10</a:t>
            </a:r>
            <a:r>
              <a:rPr lang="pt-BR" sz="1800" baseline="30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-13</a:t>
            </a:r>
            <a:r>
              <a:rPr lang="pt-BR" sz="1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8" name="Group 24"/>
          <p:cNvGrpSpPr/>
          <p:nvPr/>
        </p:nvGrpSpPr>
        <p:grpSpPr>
          <a:xfrm>
            <a:off x="395536" y="5394538"/>
            <a:ext cx="8712968" cy="1070362"/>
            <a:chOff x="179512" y="3068960"/>
            <a:chExt cx="8712968" cy="1070362"/>
          </a:xfrm>
        </p:grpSpPr>
        <p:sp>
          <p:nvSpPr>
            <p:cNvPr id="9" name="TextBox 25"/>
            <p:cNvSpPr txBox="1"/>
            <p:nvPr/>
          </p:nvSpPr>
          <p:spPr bwMode="auto">
            <a:xfrm>
              <a:off x="179512" y="3068960"/>
              <a:ext cx="8712968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342900" indent="-342900" algn="just">
                <a:spcBef>
                  <a:spcPct val="50000"/>
                </a:spcBef>
                <a:buFont typeface="+mj-lt"/>
                <a:buAutoNum type="arabicPeriod" startAt="4"/>
              </a:pP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Assumimos que originalmente N</a:t>
              </a:r>
              <a:r>
                <a:rPr lang="pt-BR" sz="1800" b="0" baseline="-25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14</a:t>
              </a: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/ N</a:t>
              </a:r>
              <a:r>
                <a:rPr lang="pt-BR" sz="1800" b="0" baseline="-25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12</a:t>
              </a: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(0) = 1,3 x 10</a:t>
              </a:r>
              <a:r>
                <a:rPr lang="pt-BR" sz="1800" b="0" baseline="30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-12</a:t>
              </a: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BR" sz="1800" b="0" baseline="30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Substituindo todos os </a:t>
              </a:r>
              <a:b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dados na eq.				  e resolvendo para </a:t>
              </a:r>
              <a:r>
                <a:rPr lang="pt-BR" sz="1800" b="0" i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</a:t>
              </a:r>
              <a:r>
                <a:rPr lang="pt-BR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:</a:t>
              </a:r>
              <a:endParaRPr lang="en-US" sz="1800" b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" name="Picture 26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452" y="3479110"/>
              <a:ext cx="2831962" cy="660212"/>
            </a:xfrm>
            <a:prstGeom prst="rect">
              <a:avLst/>
            </a:prstGeom>
          </p:spPr>
        </p:pic>
      </p:grpSp>
      <p:sp>
        <p:nvSpPr>
          <p:cNvPr id="11" name="TextBox 27"/>
          <p:cNvSpPr txBox="1"/>
          <p:nvPr/>
        </p:nvSpPr>
        <p:spPr bwMode="auto">
          <a:xfrm>
            <a:off x="6934200" y="6317868"/>
            <a:ext cx="196011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 = 10600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403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</a:t>
            </a:r>
            <a:r>
              <a:rPr lang="en-US" dirty="0" err="1" smtClean="0"/>
              <a:t>Ionizante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575556" y="1554875"/>
            <a:ext cx="80648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Raios-X e radiações nucleares </a:t>
            </a:r>
            <a:r>
              <a:rPr lang="el-G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α,β,γ são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Radiações ionizantes: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devido à sua alta energia, podem ionizar a matéria e romper ligações moleculares.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24513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5" name="TextBox 2"/>
          <p:cNvSpPr txBox="1"/>
          <p:nvPr/>
        </p:nvSpPr>
        <p:spPr bwMode="auto">
          <a:xfrm>
            <a:off x="251520" y="2514600"/>
            <a:ext cx="87849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Atenção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eletromagnética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ionizante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ionizante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eletromagnética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6" name="Picture 2" descr="http://upload.wikimedia.org/wikipedia/commons/thumb/d/d9/Espectro_Eletromagn%C3%A9tico.png/700px-Espectro_Eletromagn%C3%A9tico.png"/>
          <p:cNvPicPr>
            <a:picLocks noChangeAspect="1" noChangeArrowheads="1"/>
          </p:cNvPicPr>
          <p:nvPr/>
        </p:nvPicPr>
        <p:blipFill rotWithShape="1">
          <a:blip r:embed="rId2" cstate="print"/>
          <a:srcRect b="5026"/>
          <a:stretch/>
        </p:blipFill>
        <p:spPr bwMode="auto">
          <a:xfrm>
            <a:off x="1331640" y="3230661"/>
            <a:ext cx="6552728" cy="3627339"/>
          </a:xfrm>
          <a:prstGeom prst="rect">
            <a:avLst/>
          </a:prstGeom>
          <a:noFill/>
        </p:spPr>
      </p:pic>
      <p:sp>
        <p:nvSpPr>
          <p:cNvPr id="7" name="Oval 3"/>
          <p:cNvSpPr/>
          <p:nvPr/>
        </p:nvSpPr>
        <p:spPr>
          <a:xfrm>
            <a:off x="6084168" y="3774232"/>
            <a:ext cx="1656184" cy="1512168"/>
          </a:xfrm>
          <a:prstGeom prst="ellipse">
            <a:avLst/>
          </a:prstGeom>
          <a:noFill/>
          <a:ln w="22225">
            <a:solidFill>
              <a:srgbClr val="0000FF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</a:t>
            </a:r>
            <a:r>
              <a:rPr lang="en-US" dirty="0" err="1" smtClean="0"/>
              <a:t>Ionizante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76865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4" name="Imagem 3" descr="Figura 43.14.png"/>
          <p:cNvPicPr>
            <a:picLocks noChangeAspect="1"/>
          </p:cNvPicPr>
          <p:nvPr/>
        </p:nvPicPr>
        <p:blipFill>
          <a:blip r:embed="rId2" cstate="print"/>
          <a:srcRect b="68570"/>
          <a:stretch>
            <a:fillRect/>
          </a:stretch>
        </p:blipFill>
        <p:spPr bwMode="auto">
          <a:xfrm>
            <a:off x="827584" y="2767608"/>
            <a:ext cx="307744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/>
          <p:cNvSpPr txBox="1"/>
          <p:nvPr/>
        </p:nvSpPr>
        <p:spPr bwMode="auto">
          <a:xfrm>
            <a:off x="251520" y="1512094"/>
            <a:ext cx="4536504" cy="12311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atravessar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matéria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raios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0" dirty="0">
                <a:solidFill>
                  <a:schemeClr val="tx1"/>
                </a:solidFill>
                <a:latin typeface="Times New Roman"/>
                <a:cs typeface="Times New Roman"/>
              </a:rPr>
              <a:t>α </a:t>
            </a:r>
            <a:r>
              <a:rPr lang="el-GR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 β vão colidindo com átomos e ejetando elétrons, deixando um rastro de íons, gerando reações químicas e alterando moléculas</a:t>
            </a:r>
            <a:endParaRPr lang="en-US" sz="1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424238" y="1625064"/>
            <a:ext cx="33843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Detector (Contador </a:t>
            </a:r>
            <a:r>
              <a:rPr lang="pt-BR" sz="18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Geiger)</a:t>
            </a:r>
            <a:r>
              <a:rPr lang="pt-BR" sz="1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mede a atividade A da amostra</a:t>
            </a:r>
            <a:endParaRPr lang="pt-BR" sz="1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m 3" descr="Figura 43.1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15" y="2384680"/>
            <a:ext cx="3528392" cy="426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/>
          <p:nvPr/>
        </p:nvSpPr>
        <p:spPr>
          <a:xfrm>
            <a:off x="5075983" y="1625064"/>
            <a:ext cx="3960440" cy="5138752"/>
          </a:xfrm>
          <a:prstGeom prst="rect">
            <a:avLst/>
          </a:prstGeom>
          <a:noFill/>
          <a:ln w="34925">
            <a:solidFill>
              <a:srgbClr val="34569F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4"/>
          <p:cNvSpPr txBox="1"/>
          <p:nvPr/>
        </p:nvSpPr>
        <p:spPr bwMode="auto">
          <a:xfrm>
            <a:off x="251520" y="4272915"/>
            <a:ext cx="453650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raios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l-GR" sz="2000" b="0" i="1" dirty="0">
                <a:solidFill>
                  <a:schemeClr val="tx1"/>
                </a:solidFill>
                <a:latin typeface="Times New Roman"/>
                <a:cs typeface="Times New Roman"/>
              </a:rPr>
              <a:t>γ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acordo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com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l-GR" sz="1800" b="0" dirty="0">
                <a:solidFill>
                  <a:schemeClr val="tx1"/>
                </a:solidFill>
                <a:latin typeface="Arial"/>
                <a:cs typeface="Arial"/>
              </a:rPr>
              <a:t>gerar efeitos semelhantes, ou sofrer outros processos, como absorção)</a:t>
            </a:r>
            <a:endParaRPr lang="en-US" sz="1800" b="0" i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81000" y="5226784"/>
            <a:ext cx="4320480" cy="1631216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Radiações ionizantes podem causar mutações, tumores ou até morte em seres vivos. Mas não alteram os núcleos, então </a:t>
            </a:r>
            <a:r>
              <a:rPr lang="pt-BR" sz="2000" b="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não tornam radioativos os materiais irradiados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BR" sz="20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81000" y="5226784"/>
            <a:ext cx="4320480" cy="1631216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Uma pessoa ou objeto pode ‘se tornar radioativo’ se ingerir ou absorver de alguma forma uma </a:t>
            </a:r>
            <a:r>
              <a:rPr lang="pt-BR" sz="2000" b="0" i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fonte </a:t>
            </a:r>
            <a:r>
              <a:rPr lang="pt-BR" sz="2000" b="0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de radiação, i.e., um material radioativo que ainda não decaiu.</a:t>
            </a:r>
            <a:endParaRPr lang="pt-BR" sz="2000" b="0" dirty="0">
              <a:solidFill>
                <a:srgbClr val="3366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Radiação</a:t>
            </a:r>
            <a:r>
              <a:rPr lang="en-US" dirty="0" smtClean="0"/>
              <a:t> </a:t>
            </a:r>
            <a:r>
              <a:rPr lang="en-US" dirty="0" err="1" smtClean="0"/>
              <a:t>Ionizante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00481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Box 5"/>
          <p:cNvSpPr txBox="1"/>
          <p:nvPr/>
        </p:nvSpPr>
        <p:spPr bwMode="auto">
          <a:xfrm>
            <a:off x="971600" y="1533976"/>
            <a:ext cx="79563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Unidades para medir a quantidade de dano de uma fonte radioativa em um ser vivo (‘dose equivalente’): </a:t>
            </a: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Sievert (Sv) ou rem (= 0,01 Sv)</a:t>
            </a:r>
          </a:p>
        </p:txBody>
      </p:sp>
      <p:sp>
        <p:nvSpPr>
          <p:cNvPr id="5" name="TextBox 6"/>
          <p:cNvSpPr txBox="1"/>
          <p:nvPr/>
        </p:nvSpPr>
        <p:spPr bwMode="auto">
          <a:xfrm>
            <a:off x="395536" y="2209800"/>
            <a:ext cx="83529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quantidade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depositada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kg de material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biológico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já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levando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impactos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diferentes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dos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diferentes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6" name="TextBox 23"/>
          <p:cNvSpPr txBox="1"/>
          <p:nvPr/>
        </p:nvSpPr>
        <p:spPr bwMode="auto">
          <a:xfrm>
            <a:off x="107504" y="3505200"/>
            <a:ext cx="432048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ótimo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resumo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visual do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tamanho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das doses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absorvemos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fazer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diversas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atividades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prosaicas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comer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banana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avião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até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suicidas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visitar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interior do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reator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Chernobyl,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encontrado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https://xkcd.com/radiation/</a:t>
            </a:r>
          </a:p>
        </p:txBody>
      </p:sp>
      <p:pic>
        <p:nvPicPr>
          <p:cNvPr id="7" name="Picture 24"/>
          <p:cNvPicPr>
            <a:picLocks noChangeAspect="1"/>
          </p:cNvPicPr>
          <p:nvPr/>
        </p:nvPicPr>
        <p:blipFill rotWithShape="1">
          <a:blip r:embed="rId2"/>
          <a:srcRect b="32863"/>
          <a:stretch/>
        </p:blipFill>
        <p:spPr>
          <a:xfrm>
            <a:off x="4572000" y="3352800"/>
            <a:ext cx="4288069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8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Radioterapia</a:t>
            </a:r>
            <a:endParaRPr lang="en-US" dirty="0"/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609600" y="1828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Cambria"/>
                <a:cs typeface="Cambria"/>
              </a:rPr>
              <a:t>Radiação</a:t>
            </a:r>
            <a:r>
              <a:rPr lang="en-US" dirty="0" smtClean="0">
                <a:latin typeface="Cambria"/>
                <a:cs typeface="Cambria"/>
              </a:rPr>
              <a:t> (</a:t>
            </a:r>
            <a:r>
              <a:rPr lang="en-US" dirty="0" err="1" smtClean="0">
                <a:latin typeface="Cambria"/>
                <a:cs typeface="Cambria"/>
              </a:rPr>
              <a:t>p.ex</a:t>
            </a:r>
            <a:r>
              <a:rPr lang="en-US" dirty="0" smtClean="0">
                <a:latin typeface="Cambria"/>
                <a:cs typeface="Cambria"/>
              </a:rPr>
              <a:t>. </a:t>
            </a:r>
            <a:r>
              <a:rPr lang="en-US" dirty="0" err="1" smtClean="0">
                <a:latin typeface="Cambria"/>
                <a:cs typeface="Cambria"/>
              </a:rPr>
              <a:t>íons</a:t>
            </a:r>
            <a:r>
              <a:rPr lang="en-US" dirty="0" smtClean="0">
                <a:latin typeface="Cambria"/>
                <a:cs typeface="Cambria"/>
              </a:rPr>
              <a:t>) </a:t>
            </a:r>
            <a:r>
              <a:rPr lang="en-US" dirty="0" err="1" smtClean="0">
                <a:latin typeface="Cambria"/>
                <a:cs typeface="Cambria"/>
              </a:rPr>
              <a:t>penetra</a:t>
            </a:r>
            <a:r>
              <a:rPr lang="en-US" dirty="0" smtClean="0">
                <a:latin typeface="Cambria"/>
                <a:cs typeface="Cambria"/>
              </a:rPr>
              <a:t> no </a:t>
            </a:r>
            <a:r>
              <a:rPr lang="en-US" dirty="0" err="1" smtClean="0">
                <a:latin typeface="Cambria"/>
                <a:cs typeface="Cambria"/>
              </a:rPr>
              <a:t>corpo</a:t>
            </a:r>
            <a:endParaRPr lang="en-US" dirty="0" smtClean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  <a:p>
            <a:r>
              <a:rPr lang="en-US" dirty="0" err="1" smtClean="0">
                <a:latin typeface="Cambria"/>
                <a:cs typeface="Cambria"/>
              </a:rPr>
              <a:t>Objetivo</a:t>
            </a:r>
            <a:r>
              <a:rPr lang="en-US" dirty="0" smtClean="0">
                <a:latin typeface="Cambria"/>
                <a:cs typeface="Cambria"/>
              </a:rPr>
              <a:t>: </a:t>
            </a:r>
            <a:r>
              <a:rPr lang="en-US" dirty="0" err="1" smtClean="0">
                <a:latin typeface="Cambria"/>
                <a:cs typeface="Cambria"/>
              </a:rPr>
              <a:t>destruir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células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cancerosas</a:t>
            </a:r>
            <a:endParaRPr lang="en-US" dirty="0" smtClean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  <a:p>
            <a:r>
              <a:rPr lang="en-US" dirty="0" err="1" smtClean="0">
                <a:latin typeface="Cambria"/>
                <a:cs typeface="Cambria"/>
              </a:rPr>
              <a:t>Interação</a:t>
            </a:r>
            <a:r>
              <a:rPr lang="en-US" dirty="0" smtClean="0">
                <a:latin typeface="Cambria"/>
                <a:cs typeface="Cambria"/>
              </a:rPr>
              <a:t> com </a:t>
            </a:r>
            <a:r>
              <a:rPr lang="en-US" dirty="0" err="1" smtClean="0">
                <a:latin typeface="Cambria"/>
                <a:cs typeface="Cambria"/>
              </a:rPr>
              <a:t>tecido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ao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redor</a:t>
            </a:r>
            <a:endParaRPr lang="en-US" dirty="0" smtClean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  <a:p>
            <a:r>
              <a:rPr lang="en-US" dirty="0" smtClean="0">
                <a:latin typeface="Cambria"/>
                <a:cs typeface="Cambria"/>
              </a:rPr>
              <a:t>O </a:t>
            </a:r>
            <a:r>
              <a:rPr lang="en-US" dirty="0" err="1" smtClean="0">
                <a:latin typeface="Cambria"/>
                <a:cs typeface="Cambria"/>
              </a:rPr>
              <a:t>que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acontece</a:t>
            </a:r>
            <a:r>
              <a:rPr lang="en-US" dirty="0" smtClean="0">
                <a:latin typeface="Cambria"/>
                <a:cs typeface="Cambria"/>
              </a:rPr>
              <a:t>?</a:t>
            </a:r>
          </a:p>
          <a:p>
            <a:endParaRPr lang="en-US" dirty="0" smtClean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  <a:p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90379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Radioterapia</a:t>
            </a:r>
            <a:endParaRPr lang="en-US" dirty="0"/>
          </a:p>
        </p:txBody>
      </p:sp>
      <p:pic>
        <p:nvPicPr>
          <p:cNvPr id="3" name="Content Placeholder 3" descr="600px-DoseDepthCurves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524000"/>
            <a:ext cx="3217168" cy="321716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8081" t="29730" r="12021" b="28378"/>
          <a:stretch>
            <a:fillRect/>
          </a:stretch>
        </p:blipFill>
        <p:spPr bwMode="auto">
          <a:xfrm>
            <a:off x="1331640" y="4748802"/>
            <a:ext cx="6156423" cy="207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/>
          <p:cNvSpPr txBox="1"/>
          <p:nvPr/>
        </p:nvSpPr>
        <p:spPr bwMode="auto">
          <a:xfrm>
            <a:off x="395536" y="3276600"/>
            <a:ext cx="42484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Diferentes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têm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chance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colidir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depositar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profundidades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distintas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6" name="Imagem 3" descr="Figura 43.14.png"/>
          <p:cNvPicPr>
            <a:picLocks noChangeAspect="1"/>
          </p:cNvPicPr>
          <p:nvPr/>
        </p:nvPicPr>
        <p:blipFill>
          <a:blip r:embed="rId4" cstate="print"/>
          <a:srcRect b="68570"/>
          <a:stretch>
            <a:fillRect/>
          </a:stretch>
        </p:blipFill>
        <p:spPr bwMode="auto">
          <a:xfrm>
            <a:off x="1066800" y="1548408"/>
            <a:ext cx="307744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995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Radioterapia</a:t>
            </a:r>
            <a:endParaRPr lang="en-US" dirty="0"/>
          </a:p>
        </p:txBody>
      </p:sp>
      <p:grpSp>
        <p:nvGrpSpPr>
          <p:cNvPr id="3" name="Grupo 7"/>
          <p:cNvGrpSpPr>
            <a:grpSpLocks noChangeAspect="1"/>
          </p:cNvGrpSpPr>
          <p:nvPr/>
        </p:nvGrpSpPr>
        <p:grpSpPr>
          <a:xfrm>
            <a:off x="730929" y="1667988"/>
            <a:ext cx="4129103" cy="2370612"/>
            <a:chOff x="288324" y="1600200"/>
            <a:chExt cx="8627076" cy="4953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870" t="25254" r="15923" b="12452"/>
            <a:stretch>
              <a:fillRect/>
            </a:stretch>
          </p:blipFill>
          <p:spPr bwMode="auto">
            <a:xfrm>
              <a:off x="288324" y="1600200"/>
              <a:ext cx="8627076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381000" y="608707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normAutofit fontScale="40000" lnSpcReduction="20000"/>
            </a:bodyPr>
            <a:lstStyle/>
            <a:p>
              <a:pPr algn="ctr"/>
              <a:r>
                <a:rPr lang="en-US" sz="2400" dirty="0" err="1" smtClean="0"/>
                <a:t>Carbono</a:t>
              </a:r>
              <a:r>
                <a:rPr lang="en-US" sz="2400" dirty="0" smtClean="0"/>
                <a:t> – 3 Campos</a:t>
              </a:r>
              <a:endParaRPr lang="en-US" sz="24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24400" y="60915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normAutofit fontScale="40000" lnSpcReduction="20000"/>
            </a:bodyPr>
            <a:lstStyle/>
            <a:p>
              <a:pPr algn="ctr"/>
              <a:r>
                <a:rPr lang="en-US" sz="2400" dirty="0" err="1" smtClean="0"/>
                <a:t>Fótons</a:t>
              </a:r>
              <a:r>
                <a:rPr lang="en-US" sz="2400" dirty="0" smtClean="0"/>
                <a:t> – 9 Campos</a:t>
              </a:r>
              <a:endParaRPr lang="en-US" sz="2400" dirty="0"/>
            </a:p>
          </p:txBody>
        </p:sp>
      </p:grpSp>
      <p:grpSp>
        <p:nvGrpSpPr>
          <p:cNvPr id="7" name="Grupo 11"/>
          <p:cNvGrpSpPr>
            <a:grpSpLocks noChangeAspect="1"/>
          </p:cNvGrpSpPr>
          <p:nvPr/>
        </p:nvGrpSpPr>
        <p:grpSpPr>
          <a:xfrm>
            <a:off x="755576" y="4150998"/>
            <a:ext cx="4158613" cy="2570944"/>
            <a:chOff x="685800" y="1676400"/>
            <a:chExt cx="7772400" cy="480506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8763" t="16836" r="16870" b="19186"/>
            <a:stretch>
              <a:fillRect/>
            </a:stretch>
          </p:blipFill>
          <p:spPr bwMode="auto">
            <a:xfrm>
              <a:off x="685800" y="1676400"/>
              <a:ext cx="7772400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4"/>
            <p:cNvSpPr txBox="1"/>
            <p:nvPr/>
          </p:nvSpPr>
          <p:spPr>
            <a:xfrm>
              <a:off x="1905000" y="6015335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normAutofit fontScale="47500" lnSpcReduction="20000"/>
            </a:bodyPr>
            <a:lstStyle/>
            <a:p>
              <a:r>
                <a:rPr lang="en-US" sz="2400" dirty="0" err="1" smtClean="0"/>
                <a:t>Carbono</a:t>
              </a:r>
              <a:endParaRPr lang="en-US" sz="2400" dirty="0"/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5943600" y="6019800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normAutofit fontScale="47500" lnSpcReduction="20000"/>
            </a:bodyPr>
            <a:lstStyle/>
            <a:p>
              <a:r>
                <a:rPr lang="en-US" sz="2400" dirty="0" err="1" smtClean="0"/>
                <a:t>Prótons</a:t>
              </a:r>
              <a:endParaRPr lang="en-US" sz="2400" dirty="0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26833" t="28283" r="23760" b="22222"/>
          <a:stretch>
            <a:fillRect/>
          </a:stretch>
        </p:blipFill>
        <p:spPr bwMode="auto">
          <a:xfrm>
            <a:off x="5096629" y="4419600"/>
            <a:ext cx="357982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3" descr="600px-DoseDepthCurves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1463080"/>
            <a:ext cx="2880320" cy="2880320"/>
          </a:xfrm>
          <a:prstGeom prst="rect">
            <a:avLst/>
          </a:prstGeom>
        </p:spPr>
      </p:pic>
      <p:sp>
        <p:nvSpPr>
          <p:cNvPr id="13" name="CaixaDeTexto 2"/>
          <p:cNvSpPr txBox="1"/>
          <p:nvPr/>
        </p:nvSpPr>
        <p:spPr>
          <a:xfrm>
            <a:off x="5279756" y="6411380"/>
            <a:ext cx="3213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Heidelberg Ion Therapy Center</a:t>
            </a:r>
          </a:p>
        </p:txBody>
      </p:sp>
    </p:spTree>
    <p:extLst>
      <p:ext uri="{BB962C8B-B14F-4D97-AF65-F5344CB8AC3E}">
        <p14:creationId xmlns:p14="http://schemas.microsoft.com/office/powerpoint/2010/main" val="4247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PET – </a:t>
            </a:r>
            <a:r>
              <a:rPr lang="en-US" sz="3200" dirty="0" err="1" smtClean="0"/>
              <a:t>Tomografia</a:t>
            </a:r>
            <a:r>
              <a:rPr lang="en-US" sz="3200" dirty="0" smtClean="0"/>
              <a:t> </a:t>
            </a:r>
            <a:r>
              <a:rPr lang="en-US" sz="3200" dirty="0" err="1" smtClean="0"/>
              <a:t>por</a:t>
            </a:r>
            <a:r>
              <a:rPr lang="en-US" sz="3200" dirty="0" smtClean="0"/>
              <a:t> </a:t>
            </a:r>
            <a:r>
              <a:rPr lang="en-US" sz="3200" dirty="0" err="1" smtClean="0"/>
              <a:t>Emissão</a:t>
            </a:r>
            <a:r>
              <a:rPr lang="en-US" sz="3200" dirty="0" smtClean="0"/>
              <a:t> de </a:t>
            </a:r>
            <a:r>
              <a:rPr lang="en-US" sz="3200" dirty="0" err="1" smtClean="0"/>
              <a:t>Pósitrons</a:t>
            </a:r>
            <a:endParaRPr lang="en-US" sz="3200" dirty="0"/>
          </a:p>
        </p:txBody>
      </p:sp>
      <p:sp>
        <p:nvSpPr>
          <p:cNvPr id="3" name="TextBox 6"/>
          <p:cNvSpPr txBox="1"/>
          <p:nvPr/>
        </p:nvSpPr>
        <p:spPr bwMode="auto">
          <a:xfrm>
            <a:off x="5004048" y="1534210"/>
            <a:ext cx="3888432" cy="524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indent="-169200" algn="just">
              <a:spcBef>
                <a:spcPct val="50000"/>
              </a:spcBef>
              <a:buFont typeface="Arial"/>
              <a:buChar char="•"/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pessoa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ingere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composto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radioativo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(‘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traçador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’)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acumula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certos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tecidos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indent="-169200" algn="just">
              <a:spcBef>
                <a:spcPct val="50000"/>
              </a:spcBef>
              <a:buFont typeface="Arial"/>
              <a:buChar char="•"/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Após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traçador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sofrer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decaimento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l-G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o pósitron e</a:t>
            </a:r>
            <a:r>
              <a:rPr lang="el-G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produzido se aniquila com um elétron do corpo, produzindo um sinal característico de 2 raios-γ. 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-169200" algn="just">
              <a:spcBef>
                <a:spcPct val="50000"/>
              </a:spcBef>
              <a:buFont typeface="Arial"/>
              <a:buChar char="•"/>
            </a:pP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-169200" algn="just">
              <a:spcBef>
                <a:spcPct val="50000"/>
              </a:spcBef>
              <a:buFont typeface="Arial"/>
              <a:buChar char="•"/>
            </a:pP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-169200" algn="just">
              <a:spcBef>
                <a:spcPts val="1800"/>
              </a:spcBef>
              <a:buFont typeface="Arial"/>
              <a:buChar char="•"/>
            </a:pPr>
            <a:r>
              <a:rPr lang="el-G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Detectando os raios em coincidencia, determina-se o ponto de origem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4182477"/>
            <a:ext cx="1912153" cy="154533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rcRect r="3581"/>
          <a:stretch/>
        </p:blipFill>
        <p:spPr>
          <a:xfrm>
            <a:off x="107504" y="1867272"/>
            <a:ext cx="4860000" cy="3692210"/>
          </a:xfrm>
          <a:prstGeom prst="rect">
            <a:avLst/>
          </a:prstGeom>
        </p:spPr>
      </p:pic>
      <p:sp>
        <p:nvSpPr>
          <p:cNvPr id="6" name="TextBox 24"/>
          <p:cNvSpPr txBox="1"/>
          <p:nvPr/>
        </p:nvSpPr>
        <p:spPr bwMode="auto">
          <a:xfrm>
            <a:off x="611560" y="5755704"/>
            <a:ext cx="42484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obs: não confundir com tomografia computadorizada, que é baseada em raios-X</a:t>
            </a:r>
          </a:p>
        </p:txBody>
      </p:sp>
    </p:spTree>
    <p:extLst>
      <p:ext uri="{BB962C8B-B14F-4D97-AF65-F5344CB8AC3E}">
        <p14:creationId xmlns:p14="http://schemas.microsoft.com/office/powerpoint/2010/main" val="229120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PET – </a:t>
            </a:r>
            <a:r>
              <a:rPr lang="en-US" sz="3200" dirty="0" err="1" smtClean="0"/>
              <a:t>Tomografia</a:t>
            </a:r>
            <a:r>
              <a:rPr lang="en-US" sz="3200" dirty="0" smtClean="0"/>
              <a:t> </a:t>
            </a:r>
            <a:r>
              <a:rPr lang="en-US" sz="3200" dirty="0" err="1" smtClean="0"/>
              <a:t>por</a:t>
            </a:r>
            <a:r>
              <a:rPr lang="en-US" sz="3200" dirty="0" smtClean="0"/>
              <a:t> </a:t>
            </a:r>
            <a:r>
              <a:rPr lang="en-US" sz="3200" dirty="0" err="1" smtClean="0"/>
              <a:t>Emissão</a:t>
            </a:r>
            <a:r>
              <a:rPr lang="en-US" sz="3200" dirty="0" smtClean="0"/>
              <a:t> de </a:t>
            </a:r>
            <a:r>
              <a:rPr lang="en-US" sz="3200" dirty="0" err="1" smtClean="0"/>
              <a:t>Pósitrons</a:t>
            </a:r>
            <a:endParaRPr lang="en-US" sz="3200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060848"/>
            <a:ext cx="5040560" cy="3692210"/>
          </a:xfrm>
          <a:prstGeom prst="rect">
            <a:avLst/>
          </a:prstGeom>
        </p:spPr>
      </p:pic>
      <p:pic>
        <p:nvPicPr>
          <p:cNvPr id="8" name="PET-MIPS-anim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04048" y="1556792"/>
            <a:ext cx="3518186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2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62264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Ressonância</a:t>
            </a:r>
            <a:r>
              <a:rPr lang="en-US" dirty="0" smtClean="0"/>
              <a:t> </a:t>
            </a:r>
            <a:r>
              <a:rPr lang="en-US" dirty="0" err="1" smtClean="0"/>
              <a:t>Magnética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Imagem 3" descr="Figura 43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28" y="1666875"/>
            <a:ext cx="7453312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1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Ressonância</a:t>
            </a:r>
            <a:r>
              <a:rPr lang="en-US" dirty="0" smtClean="0"/>
              <a:t> </a:t>
            </a:r>
            <a:r>
              <a:rPr lang="en-US" dirty="0" err="1" smtClean="0"/>
              <a:t>Magnética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4" name="Imagem 3" descr="Figura 43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589087"/>
            <a:ext cx="3948112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/>
          <p:nvPr/>
        </p:nvSpPr>
        <p:spPr bwMode="auto">
          <a:xfrm>
            <a:off x="456928" y="2021135"/>
            <a:ext cx="38884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Cada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tecido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tem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frequências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ressonantes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ligeiramente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diferentes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conhecidas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spcBef>
                <a:spcPct val="50000"/>
              </a:spcBef>
            </a:pP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Colocando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corpo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campo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magnético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estático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inhomogêneo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essas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frequências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ligeiramente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ponto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para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ponto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Assim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possível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determinar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precisamente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parte do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corpo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está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absorvendo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frequência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mapear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tecidos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spcBef>
                <a:spcPct val="50000"/>
              </a:spcBef>
            </a:pP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programa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computador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interpreta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dados e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gera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1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imagem</a:t>
            </a:r>
            <a:endParaRPr lang="en-US" sz="1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41883</TotalTime>
  <Words>2804</Words>
  <Application>Microsoft Office PowerPoint</Application>
  <PresentationFormat>Apresentação na tela (4:3)</PresentationFormat>
  <Paragraphs>283</Paragraphs>
  <Slides>52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64" baseType="lpstr">
      <vt:lpstr>ＭＳ Ｐゴシック</vt:lpstr>
      <vt:lpstr>SimSun</vt:lpstr>
      <vt:lpstr>Arial</vt:lpstr>
      <vt:lpstr>Calibri</vt:lpstr>
      <vt:lpstr>Cambria</vt:lpstr>
      <vt:lpstr>Corbel</vt:lpstr>
      <vt:lpstr>Symbol</vt:lpstr>
      <vt:lpstr>Times New Roman</vt:lpstr>
      <vt:lpstr>Wingdings</vt:lpstr>
      <vt:lpstr>Wingdings 2</vt:lpstr>
      <vt:lpstr>Wingdings 3</vt:lpstr>
      <vt:lpstr>Module</vt:lpstr>
      <vt:lpstr>Física Nuclear</vt:lpstr>
      <vt:lpstr>Estrutura Nuclear</vt:lpstr>
      <vt:lpstr>Estrutura Nuclear</vt:lpstr>
      <vt:lpstr>Estrutura Nuclear</vt:lpstr>
      <vt:lpstr>Estabilidade Nuclear</vt:lpstr>
      <vt:lpstr>Estabilidade Nuclear</vt:lpstr>
      <vt:lpstr>Estabilidade Nuclear</vt:lpstr>
      <vt:lpstr>Estabilidade Nuclear</vt:lpstr>
      <vt:lpstr>Estabilidade Nuclear</vt:lpstr>
      <vt:lpstr>Tamanho Nuclear</vt:lpstr>
      <vt:lpstr>A Interação Forte</vt:lpstr>
      <vt:lpstr>A Interação Forte</vt:lpstr>
      <vt:lpstr>Modelo de Camadas: Mayer (1946)</vt:lpstr>
      <vt:lpstr>Modelo de Camadas: Z baixo (≤ 8)</vt:lpstr>
      <vt:lpstr>Modelo de Camadas: Z baixo (≤ 8)</vt:lpstr>
      <vt:lpstr>Modelo de Camadas: Z alto</vt:lpstr>
      <vt:lpstr>Radiação e Radioatividade</vt:lpstr>
      <vt:lpstr>Radiação e Radioatividade</vt:lpstr>
      <vt:lpstr>Radiação e Radioatividade</vt:lpstr>
      <vt:lpstr>Decaimento Alfa (α)</vt:lpstr>
      <vt:lpstr>Decaimento Alfa (α)</vt:lpstr>
      <vt:lpstr>Decaimento Gama (γ)</vt:lpstr>
      <vt:lpstr>Decaimento Beta (β)</vt:lpstr>
      <vt:lpstr>Decaimento Beta (β)</vt:lpstr>
      <vt:lpstr>Decaimento Beta (β)</vt:lpstr>
      <vt:lpstr>Decaimento Beta (β)</vt:lpstr>
      <vt:lpstr>Decaimento β e a Força Fraca</vt:lpstr>
      <vt:lpstr>Decaimento β e a Força Fraca</vt:lpstr>
      <vt:lpstr>Decaimento Nuclear: visão global</vt:lpstr>
      <vt:lpstr>Decaimento Nuclear: visão global</vt:lpstr>
      <vt:lpstr>Decaimento (Átomos Excitados)</vt:lpstr>
      <vt:lpstr>Decaimento Nuclear</vt:lpstr>
      <vt:lpstr>Decaimento Nuclear</vt:lpstr>
      <vt:lpstr>Decaimento Nuclear</vt:lpstr>
      <vt:lpstr>Datação por Radiocarbono</vt:lpstr>
      <vt:lpstr>Datação por Radiocarbono</vt:lpstr>
      <vt:lpstr>Datação por Radiocarbono</vt:lpstr>
      <vt:lpstr>Datação por Radiocarbono</vt:lpstr>
      <vt:lpstr>Datação por Radiocarbono</vt:lpstr>
      <vt:lpstr>Datação por Radiocarbono</vt:lpstr>
      <vt:lpstr>Datação por Radiocarbono</vt:lpstr>
      <vt:lpstr>Datação por Radiocarbono</vt:lpstr>
      <vt:lpstr>Radiação Ionizante</vt:lpstr>
      <vt:lpstr>Radiação Ionizante</vt:lpstr>
      <vt:lpstr>Radiação Ionizante</vt:lpstr>
      <vt:lpstr>Radioterapia</vt:lpstr>
      <vt:lpstr>Radioterapia</vt:lpstr>
      <vt:lpstr>Radioterapia</vt:lpstr>
      <vt:lpstr>PET – Tomografia por Emissão de Pósitrons</vt:lpstr>
      <vt:lpstr>PET – Tomografia por Emissão de Pósitrons</vt:lpstr>
      <vt:lpstr>Ressonância Magnética Nuclear</vt:lpstr>
      <vt:lpstr>Ressonância Magnética Nuclear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205</cp:revision>
  <dcterms:created xsi:type="dcterms:W3CDTF">2010-05-01T22:40:37Z</dcterms:created>
  <dcterms:modified xsi:type="dcterms:W3CDTF">2016-12-05T00:27:10Z</dcterms:modified>
</cp:coreProperties>
</file>